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6" r:id="rId3"/>
  </p:sldMasterIdLst>
  <p:notesMasterIdLst>
    <p:notesMasterId r:id="rId22"/>
  </p:notesMasterIdLst>
  <p:sldIdLst>
    <p:sldId id="256" r:id="rId4"/>
    <p:sldId id="296" r:id="rId5"/>
    <p:sldId id="295" r:id="rId6"/>
    <p:sldId id="297" r:id="rId7"/>
    <p:sldId id="298" r:id="rId8"/>
    <p:sldId id="301" r:id="rId9"/>
    <p:sldId id="300" r:id="rId10"/>
    <p:sldId id="302" r:id="rId11"/>
    <p:sldId id="303" r:id="rId12"/>
    <p:sldId id="306" r:id="rId13"/>
    <p:sldId id="307" r:id="rId14"/>
    <p:sldId id="308" r:id="rId15"/>
    <p:sldId id="299" r:id="rId16"/>
    <p:sldId id="309" r:id="rId17"/>
    <p:sldId id="311" r:id="rId18"/>
    <p:sldId id="312" r:id="rId19"/>
    <p:sldId id="315" r:id="rId20"/>
    <p:sldId id="31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C8CA"/>
    <a:srgbClr val="8297B2"/>
    <a:srgbClr val="62768E"/>
    <a:srgbClr val="222949"/>
    <a:srgbClr val="CAC9C9"/>
    <a:srgbClr val="F03227"/>
    <a:srgbClr val="515C6F"/>
    <a:srgbClr val="A2B5D0"/>
    <a:srgbClr val="4291B1"/>
    <a:srgbClr val="CE2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70"/>
    <p:restoredTop sz="94866"/>
  </p:normalViewPr>
  <p:slideViewPr>
    <p:cSldViewPr snapToGrid="0" snapToObjects="1">
      <p:cViewPr varScale="1">
        <p:scale>
          <a:sx n="121" d="100"/>
          <a:sy n="121" d="100"/>
        </p:scale>
        <p:origin x="184"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C14FB-9ADF-D747-8EA8-98C63A775C80}" type="doc">
      <dgm:prSet loTypeId="urn:microsoft.com/office/officeart/2005/8/layout/matrix3" loCatId="" qsTypeId="urn:microsoft.com/office/officeart/2005/8/quickstyle/3d1" qsCatId="3D" csTypeId="urn:microsoft.com/office/officeart/2005/8/colors/accent3_2" csCatId="accent3" phldr="0"/>
      <dgm:spPr/>
      <dgm:t>
        <a:bodyPr/>
        <a:lstStyle/>
        <a:p>
          <a:endParaRPr lang="en-US"/>
        </a:p>
      </dgm:t>
    </dgm:pt>
    <dgm:pt modelId="{A3AAB556-FB84-414E-AB09-BDA1C62B079B}">
      <dgm:prSet phldrT="[Text]" phldr="1"/>
      <dgm:spPr/>
      <dgm:t>
        <a:bodyPr/>
        <a:lstStyle/>
        <a:p>
          <a:endParaRPr lang="en-US"/>
        </a:p>
      </dgm:t>
    </dgm:pt>
    <dgm:pt modelId="{845AF054-DE7F-B145-8DA1-399021E86345}" type="parTrans" cxnId="{F8B1B536-17E1-154F-9816-D696F7D2373F}">
      <dgm:prSet/>
      <dgm:spPr/>
      <dgm:t>
        <a:bodyPr/>
        <a:lstStyle/>
        <a:p>
          <a:endParaRPr lang="en-US"/>
        </a:p>
      </dgm:t>
    </dgm:pt>
    <dgm:pt modelId="{32995A88-75E9-214F-B698-D314E585C927}" type="sibTrans" cxnId="{F8B1B536-17E1-154F-9816-D696F7D2373F}">
      <dgm:prSet/>
      <dgm:spPr/>
      <dgm:t>
        <a:bodyPr/>
        <a:lstStyle/>
        <a:p>
          <a:endParaRPr lang="en-US"/>
        </a:p>
      </dgm:t>
    </dgm:pt>
    <dgm:pt modelId="{05B946FC-0B63-E44B-8D2F-D09806E00583}">
      <dgm:prSet phldrT="[Text]" phldr="1"/>
      <dgm:spPr/>
      <dgm:t>
        <a:bodyPr/>
        <a:lstStyle/>
        <a:p>
          <a:endParaRPr lang="en-US"/>
        </a:p>
      </dgm:t>
    </dgm:pt>
    <dgm:pt modelId="{E9B4EB16-C901-4446-B87E-4155102C0292}" type="parTrans" cxnId="{437A599E-4360-C84F-9542-65C8FF65E9F6}">
      <dgm:prSet/>
      <dgm:spPr/>
      <dgm:t>
        <a:bodyPr/>
        <a:lstStyle/>
        <a:p>
          <a:endParaRPr lang="en-US"/>
        </a:p>
      </dgm:t>
    </dgm:pt>
    <dgm:pt modelId="{159D3500-391A-1C4D-8007-8B7F0E149928}" type="sibTrans" cxnId="{437A599E-4360-C84F-9542-65C8FF65E9F6}">
      <dgm:prSet/>
      <dgm:spPr/>
      <dgm:t>
        <a:bodyPr/>
        <a:lstStyle/>
        <a:p>
          <a:endParaRPr lang="en-US"/>
        </a:p>
      </dgm:t>
    </dgm:pt>
    <dgm:pt modelId="{5C142ECB-0F2E-CF49-AF53-72254B437360}">
      <dgm:prSet phldrT="[Text]" phldr="1"/>
      <dgm:spPr/>
      <dgm:t>
        <a:bodyPr/>
        <a:lstStyle/>
        <a:p>
          <a:endParaRPr lang="en-US"/>
        </a:p>
      </dgm:t>
    </dgm:pt>
    <dgm:pt modelId="{9F67BE67-2FD3-0040-B0F3-04A27A1169EA}" type="parTrans" cxnId="{F63E46E5-67DA-7E48-8909-9DF9D56AAF1D}">
      <dgm:prSet/>
      <dgm:spPr/>
      <dgm:t>
        <a:bodyPr/>
        <a:lstStyle/>
        <a:p>
          <a:endParaRPr lang="en-US"/>
        </a:p>
      </dgm:t>
    </dgm:pt>
    <dgm:pt modelId="{692F5ADC-52E9-2A48-A168-6A0FCDC1C6CF}" type="sibTrans" cxnId="{F63E46E5-67DA-7E48-8909-9DF9D56AAF1D}">
      <dgm:prSet/>
      <dgm:spPr/>
      <dgm:t>
        <a:bodyPr/>
        <a:lstStyle/>
        <a:p>
          <a:endParaRPr lang="en-US"/>
        </a:p>
      </dgm:t>
    </dgm:pt>
    <dgm:pt modelId="{4A05016E-6E03-C74B-AC4E-74E28E7DC78D}">
      <dgm:prSet phldrT="[Text]" phldr="1"/>
      <dgm:spPr/>
      <dgm:t>
        <a:bodyPr/>
        <a:lstStyle/>
        <a:p>
          <a:endParaRPr lang="en-US"/>
        </a:p>
      </dgm:t>
    </dgm:pt>
    <dgm:pt modelId="{A4C44118-BF9F-8941-BED1-FBBB585B6B5D}" type="parTrans" cxnId="{C7CCAFB6-CEB5-7544-8B42-C58C5A270480}">
      <dgm:prSet/>
      <dgm:spPr/>
      <dgm:t>
        <a:bodyPr/>
        <a:lstStyle/>
        <a:p>
          <a:endParaRPr lang="en-US"/>
        </a:p>
      </dgm:t>
    </dgm:pt>
    <dgm:pt modelId="{49E3ABE9-8C0B-0840-9388-509A19877495}" type="sibTrans" cxnId="{C7CCAFB6-CEB5-7544-8B42-C58C5A270480}">
      <dgm:prSet/>
      <dgm:spPr/>
      <dgm:t>
        <a:bodyPr/>
        <a:lstStyle/>
        <a:p>
          <a:endParaRPr lang="en-US"/>
        </a:p>
      </dgm:t>
    </dgm:pt>
    <dgm:pt modelId="{81ADA0A0-5D31-5343-BE5D-51D9959DA6EA}" type="pres">
      <dgm:prSet presAssocID="{ECBC14FB-9ADF-D747-8EA8-98C63A775C80}" presName="matrix" presStyleCnt="0">
        <dgm:presLayoutVars>
          <dgm:chMax val="1"/>
          <dgm:dir/>
          <dgm:resizeHandles val="exact"/>
        </dgm:presLayoutVars>
      </dgm:prSet>
      <dgm:spPr/>
    </dgm:pt>
    <dgm:pt modelId="{73F418DF-470D-7D49-8C2E-770FAA022D8C}" type="pres">
      <dgm:prSet presAssocID="{ECBC14FB-9ADF-D747-8EA8-98C63A775C80}" presName="diamond" presStyleLbl="bgShp" presStyleIdx="0" presStyleCnt="1"/>
      <dgm:spPr/>
    </dgm:pt>
    <dgm:pt modelId="{3E0846F6-644E-3542-9B9E-A6B77301F84E}" type="pres">
      <dgm:prSet presAssocID="{ECBC14FB-9ADF-D747-8EA8-98C63A775C80}" presName="quad1" presStyleLbl="node1" presStyleIdx="0" presStyleCnt="4">
        <dgm:presLayoutVars>
          <dgm:chMax val="0"/>
          <dgm:chPref val="0"/>
          <dgm:bulletEnabled val="1"/>
        </dgm:presLayoutVars>
      </dgm:prSet>
      <dgm:spPr/>
    </dgm:pt>
    <dgm:pt modelId="{CC45CC63-2FE0-3247-8EF3-7554D5103BCC}" type="pres">
      <dgm:prSet presAssocID="{ECBC14FB-9ADF-D747-8EA8-98C63A775C80}" presName="quad2" presStyleLbl="node1" presStyleIdx="1" presStyleCnt="4">
        <dgm:presLayoutVars>
          <dgm:chMax val="0"/>
          <dgm:chPref val="0"/>
          <dgm:bulletEnabled val="1"/>
        </dgm:presLayoutVars>
      </dgm:prSet>
      <dgm:spPr/>
    </dgm:pt>
    <dgm:pt modelId="{8B11DE2A-85BE-C241-900F-DD3DDFA35CCE}" type="pres">
      <dgm:prSet presAssocID="{ECBC14FB-9ADF-D747-8EA8-98C63A775C80}" presName="quad3" presStyleLbl="node1" presStyleIdx="2" presStyleCnt="4">
        <dgm:presLayoutVars>
          <dgm:chMax val="0"/>
          <dgm:chPref val="0"/>
          <dgm:bulletEnabled val="1"/>
        </dgm:presLayoutVars>
      </dgm:prSet>
      <dgm:spPr/>
    </dgm:pt>
    <dgm:pt modelId="{41BE156E-3917-8149-ABE5-1B54D060C3CF}" type="pres">
      <dgm:prSet presAssocID="{ECBC14FB-9ADF-D747-8EA8-98C63A775C80}" presName="quad4" presStyleLbl="node1" presStyleIdx="3" presStyleCnt="4">
        <dgm:presLayoutVars>
          <dgm:chMax val="0"/>
          <dgm:chPref val="0"/>
          <dgm:bulletEnabled val="1"/>
        </dgm:presLayoutVars>
      </dgm:prSet>
      <dgm:spPr/>
    </dgm:pt>
  </dgm:ptLst>
  <dgm:cxnLst>
    <dgm:cxn modelId="{F8B1B536-17E1-154F-9816-D696F7D2373F}" srcId="{ECBC14FB-9ADF-D747-8EA8-98C63A775C80}" destId="{A3AAB556-FB84-414E-AB09-BDA1C62B079B}" srcOrd="0" destOrd="0" parTransId="{845AF054-DE7F-B145-8DA1-399021E86345}" sibTransId="{32995A88-75E9-214F-B698-D314E585C927}"/>
    <dgm:cxn modelId="{8BF4853B-1A98-2543-91FE-72FCAC6678F3}" type="presOf" srcId="{A3AAB556-FB84-414E-AB09-BDA1C62B079B}" destId="{3E0846F6-644E-3542-9B9E-A6B77301F84E}" srcOrd="0" destOrd="0" presId="urn:microsoft.com/office/officeart/2005/8/layout/matrix3"/>
    <dgm:cxn modelId="{05703160-B75F-B54D-B116-6501527DEC1B}" type="presOf" srcId="{05B946FC-0B63-E44B-8D2F-D09806E00583}" destId="{CC45CC63-2FE0-3247-8EF3-7554D5103BCC}" srcOrd="0" destOrd="0" presId="urn:microsoft.com/office/officeart/2005/8/layout/matrix3"/>
    <dgm:cxn modelId="{955D1C77-8C83-5249-988E-D1DDDEBE20E8}" type="presOf" srcId="{4A05016E-6E03-C74B-AC4E-74E28E7DC78D}" destId="{41BE156E-3917-8149-ABE5-1B54D060C3CF}" srcOrd="0" destOrd="0" presId="urn:microsoft.com/office/officeart/2005/8/layout/matrix3"/>
    <dgm:cxn modelId="{0866A196-B8E6-F44B-90A1-D56D633DA646}" type="presOf" srcId="{ECBC14FB-9ADF-D747-8EA8-98C63A775C80}" destId="{81ADA0A0-5D31-5343-BE5D-51D9959DA6EA}" srcOrd="0" destOrd="0" presId="urn:microsoft.com/office/officeart/2005/8/layout/matrix3"/>
    <dgm:cxn modelId="{437A599E-4360-C84F-9542-65C8FF65E9F6}" srcId="{ECBC14FB-9ADF-D747-8EA8-98C63A775C80}" destId="{05B946FC-0B63-E44B-8D2F-D09806E00583}" srcOrd="1" destOrd="0" parTransId="{E9B4EB16-C901-4446-B87E-4155102C0292}" sibTransId="{159D3500-391A-1C4D-8007-8B7F0E149928}"/>
    <dgm:cxn modelId="{C7CCAFB6-CEB5-7544-8B42-C58C5A270480}" srcId="{ECBC14FB-9ADF-D747-8EA8-98C63A775C80}" destId="{4A05016E-6E03-C74B-AC4E-74E28E7DC78D}" srcOrd="3" destOrd="0" parTransId="{A4C44118-BF9F-8941-BED1-FBBB585B6B5D}" sibTransId="{49E3ABE9-8C0B-0840-9388-509A19877495}"/>
    <dgm:cxn modelId="{5C6271BD-66CD-D442-A7F6-224C00B04DA8}" type="presOf" srcId="{5C142ECB-0F2E-CF49-AF53-72254B437360}" destId="{8B11DE2A-85BE-C241-900F-DD3DDFA35CCE}" srcOrd="0" destOrd="0" presId="urn:microsoft.com/office/officeart/2005/8/layout/matrix3"/>
    <dgm:cxn modelId="{F63E46E5-67DA-7E48-8909-9DF9D56AAF1D}" srcId="{ECBC14FB-9ADF-D747-8EA8-98C63A775C80}" destId="{5C142ECB-0F2E-CF49-AF53-72254B437360}" srcOrd="2" destOrd="0" parTransId="{9F67BE67-2FD3-0040-B0F3-04A27A1169EA}" sibTransId="{692F5ADC-52E9-2A48-A168-6A0FCDC1C6CF}"/>
    <dgm:cxn modelId="{AEC493F9-DE66-ED47-BBB6-DC709D8C5A67}" type="presParOf" srcId="{81ADA0A0-5D31-5343-BE5D-51D9959DA6EA}" destId="{73F418DF-470D-7D49-8C2E-770FAA022D8C}" srcOrd="0" destOrd="0" presId="urn:microsoft.com/office/officeart/2005/8/layout/matrix3"/>
    <dgm:cxn modelId="{2D1A06A1-583C-344B-99F2-73F65C0B258E}" type="presParOf" srcId="{81ADA0A0-5D31-5343-BE5D-51D9959DA6EA}" destId="{3E0846F6-644E-3542-9B9E-A6B77301F84E}" srcOrd="1" destOrd="0" presId="urn:microsoft.com/office/officeart/2005/8/layout/matrix3"/>
    <dgm:cxn modelId="{637038FC-89DC-2340-881A-AEE23F75C84F}" type="presParOf" srcId="{81ADA0A0-5D31-5343-BE5D-51D9959DA6EA}" destId="{CC45CC63-2FE0-3247-8EF3-7554D5103BCC}" srcOrd="2" destOrd="0" presId="urn:microsoft.com/office/officeart/2005/8/layout/matrix3"/>
    <dgm:cxn modelId="{C57300AA-3022-4749-B974-6E07724C062C}" type="presParOf" srcId="{81ADA0A0-5D31-5343-BE5D-51D9959DA6EA}" destId="{8B11DE2A-85BE-C241-900F-DD3DDFA35CCE}" srcOrd="3" destOrd="0" presId="urn:microsoft.com/office/officeart/2005/8/layout/matrix3"/>
    <dgm:cxn modelId="{3A1B27DB-5E83-F24D-A80F-D3132C74FDE8}" type="presParOf" srcId="{81ADA0A0-5D31-5343-BE5D-51D9959DA6EA}" destId="{41BE156E-3917-8149-ABE5-1B54D060C3CF}" srcOrd="4" destOrd="0" presId="urn:microsoft.com/office/officeart/2005/8/layout/matrix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418DF-470D-7D49-8C2E-770FAA022D8C}">
      <dsp:nvSpPr>
        <dsp:cNvPr id="0" name=""/>
        <dsp:cNvSpPr/>
      </dsp:nvSpPr>
      <dsp:spPr>
        <a:xfrm>
          <a:off x="1314297" y="0"/>
          <a:ext cx="5852011" cy="5852011"/>
        </a:xfrm>
        <a:prstGeom prst="diamond">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E0846F6-644E-3542-9B9E-A6B77301F84E}">
      <dsp:nvSpPr>
        <dsp:cNvPr id="0" name=""/>
        <dsp:cNvSpPr/>
      </dsp:nvSpPr>
      <dsp:spPr>
        <a:xfrm>
          <a:off x="1870238" y="555941"/>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1981650" y="667353"/>
        <a:ext cx="2059460" cy="2059460"/>
      </dsp:txXfrm>
    </dsp:sp>
    <dsp:sp modelId="{CC45CC63-2FE0-3247-8EF3-7554D5103BCC}">
      <dsp:nvSpPr>
        <dsp:cNvPr id="0" name=""/>
        <dsp:cNvSpPr/>
      </dsp:nvSpPr>
      <dsp:spPr>
        <a:xfrm>
          <a:off x="4328082" y="555941"/>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4439494" y="667353"/>
        <a:ext cx="2059460" cy="2059460"/>
      </dsp:txXfrm>
    </dsp:sp>
    <dsp:sp modelId="{8B11DE2A-85BE-C241-900F-DD3DDFA35CCE}">
      <dsp:nvSpPr>
        <dsp:cNvPr id="0" name=""/>
        <dsp:cNvSpPr/>
      </dsp:nvSpPr>
      <dsp:spPr>
        <a:xfrm>
          <a:off x="1870238" y="3013785"/>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1981650" y="3125197"/>
        <a:ext cx="2059460" cy="2059460"/>
      </dsp:txXfrm>
    </dsp:sp>
    <dsp:sp modelId="{41BE156E-3917-8149-ABE5-1B54D060C3CF}">
      <dsp:nvSpPr>
        <dsp:cNvPr id="0" name=""/>
        <dsp:cNvSpPr/>
      </dsp:nvSpPr>
      <dsp:spPr>
        <a:xfrm>
          <a:off x="4328082" y="3013785"/>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4439494" y="3125197"/>
        <a:ext cx="2059460" cy="205946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9CABF-9E28-0641-9F6E-7F697FFF48E8}" type="datetimeFigureOut">
              <a:rPr lang="en-US" smtClean="0"/>
              <a:t>8/2/20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63DE0-7E6D-1843-A592-569A6E9D0FA4}" type="slidenum">
              <a:rPr lang="en-US" smtClean="0"/>
              <a:t>‹#›</a:t>
            </a:fld>
            <a:endParaRPr lang="en-US"/>
          </a:p>
        </p:txBody>
      </p:sp>
    </p:spTree>
    <p:extLst>
      <p:ext uri="{BB962C8B-B14F-4D97-AF65-F5344CB8AC3E}">
        <p14:creationId xmlns:p14="http://schemas.microsoft.com/office/powerpoint/2010/main" val="1582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a:t>
            </a:fld>
            <a:endParaRPr lang="en-US"/>
          </a:p>
        </p:txBody>
      </p:sp>
    </p:spTree>
    <p:extLst>
      <p:ext uri="{BB962C8B-B14F-4D97-AF65-F5344CB8AC3E}">
        <p14:creationId xmlns:p14="http://schemas.microsoft.com/office/powerpoint/2010/main" val="1788448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66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040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296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13</a:t>
            </a:fld>
            <a:endParaRPr lang="en-US"/>
          </a:p>
        </p:txBody>
      </p:sp>
    </p:spTree>
    <p:extLst>
      <p:ext uri="{BB962C8B-B14F-4D97-AF65-F5344CB8AC3E}">
        <p14:creationId xmlns:p14="http://schemas.microsoft.com/office/powerpoint/2010/main" val="129965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p:txBody>
      </p:sp>
      <p:sp>
        <p:nvSpPr>
          <p:cNvPr id="4" name="Slide Number Placeholder 3"/>
          <p:cNvSpPr>
            <a:spLocks noGrp="1"/>
          </p:cNvSpPr>
          <p:nvPr>
            <p:ph type="sldNum" sz="quarter" idx="5"/>
          </p:nvPr>
        </p:nvSpPr>
        <p:spPr/>
        <p:txBody>
          <a:bodyPr/>
          <a:lstStyle/>
          <a:p>
            <a:fld id="{CC063DE0-7E6D-1843-A592-569A6E9D0FA4}" type="slidenum">
              <a:rPr lang="en-US" smtClean="0"/>
              <a:t>14</a:t>
            </a:fld>
            <a:endParaRPr lang="en-US"/>
          </a:p>
        </p:txBody>
      </p:sp>
    </p:spTree>
    <p:extLst>
      <p:ext uri="{BB962C8B-B14F-4D97-AF65-F5344CB8AC3E}">
        <p14:creationId xmlns:p14="http://schemas.microsoft.com/office/powerpoint/2010/main" val="3019671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LAUREN</a:t>
            </a:r>
          </a:p>
        </p:txBody>
      </p:sp>
      <p:sp>
        <p:nvSpPr>
          <p:cNvPr id="4" name="Slide Number Placeholder 3"/>
          <p:cNvSpPr>
            <a:spLocks noGrp="1"/>
          </p:cNvSpPr>
          <p:nvPr>
            <p:ph type="sldNum" sz="quarter" idx="5"/>
          </p:nvPr>
        </p:nvSpPr>
        <p:spPr/>
        <p:txBody>
          <a:bodyPr/>
          <a:lstStyle/>
          <a:p>
            <a:fld id="{CC063DE0-7E6D-1843-A592-569A6E9D0FA4}" type="slidenum">
              <a:rPr lang="en-US" smtClean="0"/>
              <a:t>15</a:t>
            </a:fld>
            <a:endParaRPr lang="en-US"/>
          </a:p>
        </p:txBody>
      </p:sp>
    </p:spTree>
    <p:extLst>
      <p:ext uri="{BB962C8B-B14F-4D97-AF65-F5344CB8AC3E}">
        <p14:creationId xmlns:p14="http://schemas.microsoft.com/office/powerpoint/2010/main" val="619101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16</a:t>
            </a:fld>
            <a:endParaRPr lang="en-US"/>
          </a:p>
        </p:txBody>
      </p:sp>
    </p:spTree>
    <p:extLst>
      <p:ext uri="{BB962C8B-B14F-4D97-AF65-F5344CB8AC3E}">
        <p14:creationId xmlns:p14="http://schemas.microsoft.com/office/powerpoint/2010/main" val="215571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17</a:t>
            </a:fld>
            <a:endParaRPr lang="en-US"/>
          </a:p>
        </p:txBody>
      </p:sp>
    </p:spTree>
    <p:extLst>
      <p:ext uri="{BB962C8B-B14F-4D97-AF65-F5344CB8AC3E}">
        <p14:creationId xmlns:p14="http://schemas.microsoft.com/office/powerpoint/2010/main" val="3368262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Dataset is not current</a:t>
            </a:r>
          </a:p>
          <a:p>
            <a:pPr lvl="1"/>
            <a:r>
              <a:rPr lang="en-US" dirty="0">
                <a:solidFill>
                  <a:schemeClr val="bg1"/>
                </a:solidFill>
              </a:rPr>
              <a:t>Ability to collect real-time data with Riot API</a:t>
            </a:r>
          </a:p>
          <a:p>
            <a:r>
              <a:rPr lang="en-US" dirty="0">
                <a:solidFill>
                  <a:schemeClr val="bg1"/>
                </a:solidFill>
              </a:rPr>
              <a:t>Complex question!</a:t>
            </a:r>
          </a:p>
          <a:p>
            <a:pPr lvl="1"/>
            <a:r>
              <a:rPr lang="en-US" dirty="0">
                <a:solidFill>
                  <a:schemeClr val="bg1"/>
                </a:solidFill>
              </a:rPr>
              <a:t>No one variable greatly influences winning</a:t>
            </a:r>
          </a:p>
          <a:p>
            <a:pPr lvl="1"/>
            <a:r>
              <a:rPr lang="en-US" dirty="0">
                <a:solidFill>
                  <a:schemeClr val="bg1"/>
                </a:solidFill>
              </a:rPr>
              <a:t>Its HOW you play the character to not WHICH character</a:t>
            </a:r>
          </a:p>
          <a:p>
            <a:r>
              <a:rPr lang="en-US" dirty="0">
                <a:solidFill>
                  <a:schemeClr val="bg1"/>
                </a:solidFill>
              </a:rPr>
              <a:t>Collect more statistics on game play</a:t>
            </a:r>
          </a:p>
          <a:p>
            <a:pPr lvl="1"/>
            <a:r>
              <a:rPr lang="en-US" dirty="0">
                <a:solidFill>
                  <a:schemeClr val="bg1"/>
                </a:solidFill>
              </a:rPr>
              <a:t>Towers taken, first blood, etc.</a:t>
            </a:r>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18</a:t>
            </a:fld>
            <a:endParaRPr lang="en-US"/>
          </a:p>
        </p:txBody>
      </p:sp>
    </p:spTree>
    <p:extLst>
      <p:ext uri="{BB962C8B-B14F-4D97-AF65-F5344CB8AC3E}">
        <p14:creationId xmlns:p14="http://schemas.microsoft.com/office/powerpoint/2010/main" val="3007773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DYLAN</a:t>
            </a:r>
            <a:endParaRPr lang="en-US" b="1" dirty="0"/>
          </a:p>
          <a:p>
            <a:r>
              <a:rPr lang="en-US" dirty="0"/>
              <a:t>Purpose of the slide: Brief overview of the game</a:t>
            </a:r>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2</a:t>
            </a:fld>
            <a:endParaRPr lang="en-US"/>
          </a:p>
        </p:txBody>
      </p:sp>
    </p:spTree>
    <p:extLst>
      <p:ext uri="{BB962C8B-B14F-4D97-AF65-F5344CB8AC3E}">
        <p14:creationId xmlns:p14="http://schemas.microsoft.com/office/powerpoint/2010/main" val="339616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DYLAN</a:t>
            </a:r>
            <a:endParaRPr lang="en-US" b="1" dirty="0"/>
          </a:p>
          <a:p>
            <a:r>
              <a:rPr lang="en-US" dirty="0"/>
              <a:t>Introduce character roles and explain a bit about them</a:t>
            </a:r>
          </a:p>
        </p:txBody>
      </p:sp>
      <p:sp>
        <p:nvSpPr>
          <p:cNvPr id="4" name="Slide Number Placeholder 3"/>
          <p:cNvSpPr>
            <a:spLocks noGrp="1"/>
          </p:cNvSpPr>
          <p:nvPr>
            <p:ph type="sldNum" sz="quarter" idx="5"/>
          </p:nvPr>
        </p:nvSpPr>
        <p:spPr/>
        <p:txBody>
          <a:bodyPr/>
          <a:lstStyle/>
          <a:p>
            <a:fld id="{CC063DE0-7E6D-1843-A592-569A6E9D0FA4}" type="slidenum">
              <a:rPr lang="en-US" smtClean="0"/>
              <a:t>3</a:t>
            </a:fld>
            <a:endParaRPr lang="en-US"/>
          </a:p>
        </p:txBody>
      </p:sp>
    </p:spTree>
    <p:extLst>
      <p:ext uri="{BB962C8B-B14F-4D97-AF65-F5344CB8AC3E}">
        <p14:creationId xmlns:p14="http://schemas.microsoft.com/office/powerpoint/2010/main" val="388610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r>
              <a:rPr lang="en-US" dirty="0"/>
              <a:t>Slide contents:</a:t>
            </a:r>
          </a:p>
          <a:p>
            <a:r>
              <a:rPr lang="en-US" dirty="0"/>
              <a:t>Introduce the objective of our project</a:t>
            </a:r>
          </a:p>
          <a:p>
            <a:r>
              <a:rPr lang="en-US" dirty="0"/>
              <a:t>Outline of analysis</a:t>
            </a:r>
          </a:p>
        </p:txBody>
      </p:sp>
      <p:sp>
        <p:nvSpPr>
          <p:cNvPr id="4" name="Slide Number Placeholder 3"/>
          <p:cNvSpPr>
            <a:spLocks noGrp="1"/>
          </p:cNvSpPr>
          <p:nvPr>
            <p:ph type="sldNum" sz="quarter" idx="5"/>
          </p:nvPr>
        </p:nvSpPr>
        <p:spPr/>
        <p:txBody>
          <a:bodyPr/>
          <a:lstStyle/>
          <a:p>
            <a:fld id="{CC063DE0-7E6D-1843-A592-569A6E9D0FA4}" type="slidenum">
              <a:rPr lang="en-US" smtClean="0"/>
              <a:t>4</a:t>
            </a:fld>
            <a:endParaRPr lang="en-US"/>
          </a:p>
        </p:txBody>
      </p:sp>
    </p:spTree>
    <p:extLst>
      <p:ext uri="{BB962C8B-B14F-4D97-AF65-F5344CB8AC3E}">
        <p14:creationId xmlns:p14="http://schemas.microsoft.com/office/powerpoint/2010/main" val="39017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1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721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21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525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27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1D18-14FA-124B-A022-99CAD25233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D46712-FEEB-D745-B9DD-3AE9EEBCCA0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C3ADC-84EE-9F43-9EC8-5A90AB98B908}"/>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D1747B6E-54B8-C746-99EB-8A0EA26FA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C3E34-C638-964B-94FA-F0757A209BAD}"/>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93207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2CD8-D3EF-CE4F-A886-E3C4177D7D3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BFB0A2-CA13-C547-A844-DCFF9A73805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8036C-98B3-B547-A8BE-EFE897D0AB76}"/>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451929DB-1141-1C4A-A03B-809A2BF6B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61E54-2044-9B4F-8780-ED2D5B231351}"/>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88458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AABAF-D5FC-9844-AB25-CD7E4247FF9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E0E1A-D3AD-624D-A82B-6DC9ACCFCE8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2DE79-B4DE-8448-B399-ACB9B47A1A72}"/>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D1A93908-9382-B940-9F12-A2D325B2F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E4135-D7F8-0442-BB98-5429374A45EF}"/>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399291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391763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41609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776472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426236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8/2/20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232992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8/2/20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025183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8/2/20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608604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78430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6C09-8794-8340-93D8-D85390769E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C0F5EA0-76DF-C049-A6FC-49A9C16CCC08}"/>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42953-5909-914A-889A-3AF5E509F756}"/>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313205B4-3BC0-0A4E-9C2D-8B059D503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128A3-1862-DE4F-9856-7A53F226A2C8}"/>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4740005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0724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632457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401737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7835055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589255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185371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42247134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5742513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0995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261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E748-68B4-5E43-8997-41FE3623294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8724BF-F48C-A84E-8B19-B30C1FC8FDC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753D51-DBE5-8E4E-8465-732DB643263C}"/>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CFA2D2A2-DE93-4F44-9D0F-893E1028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51486-A5F4-6D43-B2A6-CE60F4102BF6}"/>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1044279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8/2/20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842972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8/2/20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381872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8/2/20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264423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42611482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234872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532213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501496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188673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2583831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023857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49CC-C26A-EC40-A294-1DC9CAD45F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BDE8829-884D-D74D-A62D-BA91781907A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49E088-A156-3146-8684-FECBB60D319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A9A5ED-4134-D440-ABC7-30DA368C9F1C}"/>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6" name="Footer Placeholder 5">
            <a:extLst>
              <a:ext uri="{FF2B5EF4-FFF2-40B4-BE49-F238E27FC236}">
                <a16:creationId xmlns:a16="http://schemas.microsoft.com/office/drawing/2014/main" id="{D0826377-512F-474A-B4C1-5E783A745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977146-D387-D34B-982F-BE63A60540B9}"/>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55750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A51-1607-7B41-B09B-A05A2556475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3E5C15-D0F0-FB46-AF38-21386565312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DEE6B6-7110-D546-9512-7833EFF04F7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DB05F4-0133-B347-A506-DE681BC3D8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E1B67-40DC-5D47-A932-8696F8929C2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66C4F8-CB21-404E-9D69-59365233E708}"/>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8" name="Footer Placeholder 7">
            <a:extLst>
              <a:ext uri="{FF2B5EF4-FFF2-40B4-BE49-F238E27FC236}">
                <a16:creationId xmlns:a16="http://schemas.microsoft.com/office/drawing/2014/main" id="{B7ECF885-C828-1344-8EB7-6D7E497511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74D7A6-8A9E-C643-93FF-8795081E5D32}"/>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47684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B8ED-4426-3F42-B101-FE209F493D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140B3AE-839E-7E41-86A4-F8DD1F174112}"/>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4" name="Footer Placeholder 3">
            <a:extLst>
              <a:ext uri="{FF2B5EF4-FFF2-40B4-BE49-F238E27FC236}">
                <a16:creationId xmlns:a16="http://schemas.microsoft.com/office/drawing/2014/main" id="{9270C9F6-1CA8-A84B-BFEB-2C4CF3F07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3CE52A-3FD7-9E4E-9B82-279E564276F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568747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27AE8-E337-304A-9261-203245DAA739}"/>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3" name="Footer Placeholder 2">
            <a:extLst>
              <a:ext uri="{FF2B5EF4-FFF2-40B4-BE49-F238E27FC236}">
                <a16:creationId xmlns:a16="http://schemas.microsoft.com/office/drawing/2014/main" id="{C664B49B-A291-D64D-92CE-0CFF930C5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43235A-5DF5-3843-B0F8-A4BD023E424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93866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3561-03B5-EE4A-B1B8-3F4F629A37A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5B56CE-C8CB-664A-B8E4-4C180296056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A62169-7155-1C46-931D-9F215888D9E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1A62B5-6762-1443-B0B1-27040DDBD023}"/>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6" name="Footer Placeholder 5">
            <a:extLst>
              <a:ext uri="{FF2B5EF4-FFF2-40B4-BE49-F238E27FC236}">
                <a16:creationId xmlns:a16="http://schemas.microsoft.com/office/drawing/2014/main" id="{7C6C1F53-0BC9-0B4C-964E-D265C4258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32DD6-1F1B-644E-86D2-CB92479CA2F5}"/>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52291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18D2-57BA-E843-8C03-CA08CD888C5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FCB9BE-29D2-7D49-BD0E-1491CD1CEB1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3C6E7C-0F38-5A45-884C-F597027A136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FC3B1E-503A-BD4E-A836-D47E76E4B46D}"/>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6" name="Footer Placeholder 5">
            <a:extLst>
              <a:ext uri="{FF2B5EF4-FFF2-40B4-BE49-F238E27FC236}">
                <a16:creationId xmlns:a16="http://schemas.microsoft.com/office/drawing/2014/main" id="{630621A4-AB7D-1A4B-9C6D-BCD298007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626CC-5293-214A-B2EB-2B2E2A0CC254}"/>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69185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hyperlink" Target="http://slides.sage-fox.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1.png"/><Relationship Id="rId2" Type="http://schemas.openxmlformats.org/officeDocument/2006/relationships/slideLayout" Target="../slideLayouts/slideLayout27.xml"/><Relationship Id="rId16" Type="http://schemas.openxmlformats.org/officeDocument/2006/relationships/hyperlink" Target="http://slides.sage-fox.com/" TargetMode="Externa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FC79D5D-C084-6443-9E8F-7B6744E966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70F26D65-D54D-A340-B539-298794314F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F54E3A-139F-F147-80F2-B55B3E75B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4602B-A53C-574D-954A-4424311B079F}" type="slidenum">
              <a:rPr lang="en-US" smtClean="0"/>
              <a:t>‹#›</a:t>
            </a:fld>
            <a:endParaRPr lang="en-US"/>
          </a:p>
        </p:txBody>
      </p:sp>
      <p:grpSp>
        <p:nvGrpSpPr>
          <p:cNvPr id="7" name="Group 6">
            <a:extLst>
              <a:ext uri="{FF2B5EF4-FFF2-40B4-BE49-F238E27FC236}">
                <a16:creationId xmlns:a16="http://schemas.microsoft.com/office/drawing/2014/main" id="{47B9A1FA-A2BC-2C49-8769-712A2EE04714}"/>
              </a:ext>
            </a:extLst>
          </p:cNvPr>
          <p:cNvGrpSpPr/>
          <p:nvPr userDrawn="1"/>
        </p:nvGrpSpPr>
        <p:grpSpPr>
          <a:xfrm>
            <a:off x="3341511" y="258228"/>
            <a:ext cx="5508978" cy="954108"/>
            <a:chOff x="3341511" y="258228"/>
            <a:chExt cx="5508978" cy="954108"/>
          </a:xfrm>
        </p:grpSpPr>
        <p:sp>
          <p:nvSpPr>
            <p:cNvPr id="8" name="TextBox 7">
              <a:extLst>
                <a:ext uri="{FF2B5EF4-FFF2-40B4-BE49-F238E27FC236}">
                  <a16:creationId xmlns:a16="http://schemas.microsoft.com/office/drawing/2014/main" id="{623DD340-0711-3D43-85F9-1E442BC983AF}"/>
                </a:ext>
              </a:extLst>
            </p:cNvPr>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9" name="TextBox 8">
              <a:extLst>
                <a:ext uri="{FF2B5EF4-FFF2-40B4-BE49-F238E27FC236}">
                  <a16:creationId xmlns:a16="http://schemas.microsoft.com/office/drawing/2014/main" id="{4B9876D7-0A0D-4542-A01C-9E9ABF50E5DE}"/>
                </a:ext>
              </a:extLst>
            </p:cNvPr>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10" name="Freeform 9">
            <a:extLst>
              <a:ext uri="{FF2B5EF4-FFF2-40B4-BE49-F238E27FC236}">
                <a16:creationId xmlns:a16="http://schemas.microsoft.com/office/drawing/2014/main" id="{FEEE89AA-04BB-2A4E-90C9-588C79FD4E4A}"/>
              </a:ext>
            </a:extLst>
          </p:cNvPr>
          <p:cNvSpPr/>
          <p:nvPr userDrawn="1"/>
        </p:nvSpPr>
        <p:spPr>
          <a:xfrm flipV="1">
            <a:off x="10240" y="4695731"/>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E6D5E1E6-87C5-AC48-A76F-454D7099AEAB}"/>
              </a:ext>
            </a:extLst>
          </p:cNvPr>
          <p:cNvSpPr/>
          <p:nvPr userDrawn="1"/>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6584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8/2/20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091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8/2/20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86012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26.tiff"/><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26.tiff"/><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40.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6.png"/><Relationship Id="rId3" Type="http://schemas.openxmlformats.org/officeDocument/2006/relationships/image" Target="../media/image8.jpg"/><Relationship Id="rId7" Type="http://schemas.openxmlformats.org/officeDocument/2006/relationships/diagramData" Target="../diagrams/data1.xml"/><Relationship Id="rId12" Type="http://schemas.openxmlformats.org/officeDocument/2006/relationships/image" Target="../media/image45.png"/><Relationship Id="rId2" Type="http://schemas.openxmlformats.org/officeDocument/2006/relationships/notesSlide" Target="../notesSlides/notesSlide14.xml"/><Relationship Id="rId16" Type="http://schemas.openxmlformats.org/officeDocument/2006/relationships/image" Target="../media/image49.png"/><Relationship Id="rId1" Type="http://schemas.openxmlformats.org/officeDocument/2006/relationships/slideLayout" Target="../slideLayouts/slideLayout17.xml"/><Relationship Id="rId6" Type="http://schemas.openxmlformats.org/officeDocument/2006/relationships/image" Target="../media/image44.png"/><Relationship Id="rId11" Type="http://schemas.microsoft.com/office/2007/relationships/diagramDrawing" Target="../diagrams/drawing1.xml"/><Relationship Id="rId5" Type="http://schemas.openxmlformats.org/officeDocument/2006/relationships/image" Target="../media/image16.svg"/><Relationship Id="rId15" Type="http://schemas.openxmlformats.org/officeDocument/2006/relationships/image" Target="../media/image48.png"/><Relationship Id="rId10" Type="http://schemas.openxmlformats.org/officeDocument/2006/relationships/diagramColors" Target="../diagrams/colors1.xml"/><Relationship Id="rId4" Type="http://schemas.openxmlformats.org/officeDocument/2006/relationships/image" Target="../media/image15.png"/><Relationship Id="rId9" Type="http://schemas.openxmlformats.org/officeDocument/2006/relationships/diagramQuickStyle" Target="../diagrams/quickStyle1.xml"/><Relationship Id="rId1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8.jpg"/><Relationship Id="rId7" Type="http://schemas.openxmlformats.org/officeDocument/2006/relationships/image" Target="../media/image24.svg"/><Relationship Id="rId12"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3.png"/><Relationship Id="rId11" Type="http://schemas.openxmlformats.org/officeDocument/2006/relationships/image" Target="../media/image53.png"/><Relationship Id="rId5" Type="http://schemas.openxmlformats.org/officeDocument/2006/relationships/image" Target="../media/image1.png"/><Relationship Id="rId10" Type="http://schemas.openxmlformats.org/officeDocument/2006/relationships/image" Target="../media/image52.png"/><Relationship Id="rId4" Type="http://schemas.openxmlformats.org/officeDocument/2006/relationships/hyperlink" Target="http://slides.sage-fox.com/" TargetMode="External"/><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0.sv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8.jpg"/><Relationship Id="rId7" Type="http://schemas.openxmlformats.org/officeDocument/2006/relationships/image" Target="../media/image61.jp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60.jpg"/><Relationship Id="rId5" Type="http://schemas.openxmlformats.org/officeDocument/2006/relationships/image" Target="../media/image59.jpg"/><Relationship Id="rId10" Type="http://schemas.openxmlformats.org/officeDocument/2006/relationships/image" Target="../media/image20.svg"/><Relationship Id="rId4" Type="http://schemas.openxmlformats.org/officeDocument/2006/relationships/image" Target="../media/image58.jp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8.jp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76.svg"/><Relationship Id="rId2" Type="http://schemas.openxmlformats.org/officeDocument/2006/relationships/notesSlide" Target="../notesSlides/notesSlide18.xml"/><Relationship Id="rId16" Type="http://schemas.openxmlformats.org/officeDocument/2006/relationships/image" Target="../media/image75.png"/><Relationship Id="rId1" Type="http://schemas.openxmlformats.org/officeDocument/2006/relationships/slideLayout" Target="../slideLayouts/slideLayout31.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8.jp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4.xml"/><Relationship Id="rId16" Type="http://schemas.openxmlformats.org/officeDocument/2006/relationships/image" Target="../media/image24.svg"/><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19.png"/><Relationship Id="rId5" Type="http://schemas.openxmlformats.org/officeDocument/2006/relationships/hyperlink" Target="http://slides.sage-fox.com/" TargetMode="Externa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4.jpeg"/><Relationship Id="rId9" Type="http://schemas.openxmlformats.org/officeDocument/2006/relationships/image" Target="../media/image17.png"/><Relationship Id="rId1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tiff"/></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22.svg"/><Relationship Id="rId4" Type="http://schemas.openxmlformats.org/officeDocument/2006/relationships/image" Target="../media/image30.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6.tiff"/><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6.tiff"/><Relationship Id="rId5" Type="http://schemas.openxmlformats.org/officeDocument/2006/relationships/image" Target="../media/image36.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949"/>
        </a:solidFill>
        <a:effectLst/>
      </p:bgPr>
    </p:bg>
    <p:spTree>
      <p:nvGrpSpPr>
        <p:cNvPr id="1" name=""/>
        <p:cNvGrpSpPr/>
        <p:nvPr/>
      </p:nvGrpSpPr>
      <p:grpSpPr>
        <a:xfrm>
          <a:off x="0" y="0"/>
          <a:ext cx="0" cy="0"/>
          <a:chOff x="0" y="0"/>
          <a:chExt cx="0" cy="0"/>
        </a:xfrm>
      </p:grpSpPr>
      <p:pic>
        <p:nvPicPr>
          <p:cNvPr id="1028" name="Picture 4" descr="cdn.arstechnica.net/wp-content/uploads/2015/02/...">
            <a:extLst>
              <a:ext uri="{FF2B5EF4-FFF2-40B4-BE49-F238E27FC236}">
                <a16:creationId xmlns:a16="http://schemas.microsoft.com/office/drawing/2014/main" id="{E36A8D49-60E2-7F43-8F37-B4C99519EF71}"/>
              </a:ext>
            </a:extLst>
          </p:cNvPr>
          <p:cNvPicPr>
            <a:picLocks noChangeAspect="1" noChangeArrowheads="1"/>
          </p:cNvPicPr>
          <p:nvPr/>
        </p:nvPicPr>
        <p:blipFill>
          <a:blip r:embed="rId3">
            <a:alphaModFix amt="48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tx1"/>
          </a:solidFill>
        </p:spPr>
      </p:pic>
      <p:sp>
        <p:nvSpPr>
          <p:cNvPr id="4" name="Title 3">
            <a:extLst>
              <a:ext uri="{FF2B5EF4-FFF2-40B4-BE49-F238E27FC236}">
                <a16:creationId xmlns:a16="http://schemas.microsoft.com/office/drawing/2014/main" id="{A913F8B4-8818-C241-8425-FCA8FFC44649}"/>
              </a:ext>
            </a:extLst>
          </p:cNvPr>
          <p:cNvSpPr>
            <a:spLocks noGrp="1"/>
          </p:cNvSpPr>
          <p:nvPr>
            <p:ph type="title"/>
          </p:nvPr>
        </p:nvSpPr>
        <p:spPr>
          <a:xfrm>
            <a:off x="1113761" y="5119851"/>
            <a:ext cx="9917025" cy="1323835"/>
          </a:xfrm>
        </p:spPr>
        <p:txBody>
          <a:bodyPr>
            <a:normAutofit fontScale="90000"/>
          </a:bodyPr>
          <a:lstStyle/>
          <a:p>
            <a:pPr algn="ctr"/>
            <a:r>
              <a:rPr lang="en-US" sz="9600" dirty="0">
                <a:ln w="0"/>
                <a:solidFill>
                  <a:schemeClr val="bg1"/>
                </a:solidFill>
                <a:effectLst>
                  <a:outerShdw blurRad="38100" dist="19050" dir="2700000" algn="tl" rotWithShape="0">
                    <a:schemeClr val="dk1">
                      <a:alpha val="40000"/>
                    </a:schemeClr>
                  </a:outerShdw>
                </a:effectLst>
                <a:latin typeface="Candara" panose="020E0502030303020204" pitchFamily="34" charset="0"/>
                <a:cs typeface="Arial" panose="020B0604020202020204" pitchFamily="34" charset="0"/>
              </a:rPr>
              <a:t>Project #1 </a:t>
            </a:r>
          </a:p>
        </p:txBody>
      </p:sp>
      <p:pic>
        <p:nvPicPr>
          <p:cNvPr id="5" name="Picture 6" descr="Champions - League of Legends">
            <a:extLst>
              <a:ext uri="{FF2B5EF4-FFF2-40B4-BE49-F238E27FC236}">
                <a16:creationId xmlns:a16="http://schemas.microsoft.com/office/drawing/2014/main" id="{4856FE0D-9B58-5A41-96B8-A1AE3BB94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35" y="119271"/>
            <a:ext cx="1928741" cy="2175620"/>
          </a:xfrm>
          <a:prstGeom prst="flowChartAlternateProcess">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itle 3">
            <a:extLst>
              <a:ext uri="{FF2B5EF4-FFF2-40B4-BE49-F238E27FC236}">
                <a16:creationId xmlns:a16="http://schemas.microsoft.com/office/drawing/2014/main" id="{524394FD-C760-EC49-9241-F41766CAFCCF}"/>
              </a:ext>
            </a:extLst>
          </p:cNvPr>
          <p:cNvSpPr txBox="1">
            <a:spLocks/>
          </p:cNvSpPr>
          <p:nvPr/>
        </p:nvSpPr>
        <p:spPr>
          <a:xfrm>
            <a:off x="298177"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Lauren</a:t>
            </a:r>
          </a:p>
        </p:txBody>
      </p:sp>
      <p:sp>
        <p:nvSpPr>
          <p:cNvPr id="17" name="Title 3">
            <a:extLst>
              <a:ext uri="{FF2B5EF4-FFF2-40B4-BE49-F238E27FC236}">
                <a16:creationId xmlns:a16="http://schemas.microsoft.com/office/drawing/2014/main" id="{0C0B784F-ADCC-854B-B7B5-CE6920A064B5}"/>
              </a:ext>
            </a:extLst>
          </p:cNvPr>
          <p:cNvSpPr txBox="1">
            <a:spLocks/>
          </p:cNvSpPr>
          <p:nvPr/>
        </p:nvSpPr>
        <p:spPr>
          <a:xfrm>
            <a:off x="2667831"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Jim</a:t>
            </a:r>
          </a:p>
        </p:txBody>
      </p:sp>
      <p:sp>
        <p:nvSpPr>
          <p:cNvPr id="18" name="Title 3">
            <a:extLst>
              <a:ext uri="{FF2B5EF4-FFF2-40B4-BE49-F238E27FC236}">
                <a16:creationId xmlns:a16="http://schemas.microsoft.com/office/drawing/2014/main" id="{7409DC65-D48A-BC40-A064-536F73C8CD36}"/>
              </a:ext>
            </a:extLst>
          </p:cNvPr>
          <p:cNvSpPr txBox="1">
            <a:spLocks/>
          </p:cNvSpPr>
          <p:nvPr/>
        </p:nvSpPr>
        <p:spPr>
          <a:xfrm>
            <a:off x="5037485"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Dylan</a:t>
            </a:r>
          </a:p>
        </p:txBody>
      </p:sp>
      <p:sp>
        <p:nvSpPr>
          <p:cNvPr id="19" name="Title 3">
            <a:extLst>
              <a:ext uri="{FF2B5EF4-FFF2-40B4-BE49-F238E27FC236}">
                <a16:creationId xmlns:a16="http://schemas.microsoft.com/office/drawing/2014/main" id="{317BACCB-886C-5C45-B346-ADE776FD105F}"/>
              </a:ext>
            </a:extLst>
          </p:cNvPr>
          <p:cNvSpPr txBox="1">
            <a:spLocks/>
          </p:cNvSpPr>
          <p:nvPr/>
        </p:nvSpPr>
        <p:spPr>
          <a:xfrm>
            <a:off x="7407139"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Raj</a:t>
            </a:r>
          </a:p>
        </p:txBody>
      </p:sp>
      <p:sp>
        <p:nvSpPr>
          <p:cNvPr id="20" name="Title 3">
            <a:extLst>
              <a:ext uri="{FF2B5EF4-FFF2-40B4-BE49-F238E27FC236}">
                <a16:creationId xmlns:a16="http://schemas.microsoft.com/office/drawing/2014/main" id="{85FDA4BB-083F-F14A-9693-0291D59F3718}"/>
              </a:ext>
            </a:extLst>
          </p:cNvPr>
          <p:cNvSpPr txBox="1">
            <a:spLocks/>
          </p:cNvSpPr>
          <p:nvPr/>
        </p:nvSpPr>
        <p:spPr>
          <a:xfrm>
            <a:off x="9776793"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Angie</a:t>
            </a:r>
          </a:p>
        </p:txBody>
      </p:sp>
      <p:sp>
        <p:nvSpPr>
          <p:cNvPr id="26" name="Rounded Rectangle 25">
            <a:extLst>
              <a:ext uri="{FF2B5EF4-FFF2-40B4-BE49-F238E27FC236}">
                <a16:creationId xmlns:a16="http://schemas.microsoft.com/office/drawing/2014/main" id="{2437D882-2DA8-DE47-8AA3-218CE570BF98}"/>
              </a:ext>
            </a:extLst>
          </p:cNvPr>
          <p:cNvSpPr/>
          <p:nvPr/>
        </p:nvSpPr>
        <p:spPr>
          <a:xfrm>
            <a:off x="9800021" y="119271"/>
            <a:ext cx="1943926" cy="2175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in a costume&#10;&#10;Description automatically generated">
            <a:extLst>
              <a:ext uri="{FF2B5EF4-FFF2-40B4-BE49-F238E27FC236}">
                <a16:creationId xmlns:a16="http://schemas.microsoft.com/office/drawing/2014/main" id="{6E9ADEBB-3D4F-5E41-992E-0B123F37FCF1}"/>
              </a:ext>
            </a:extLst>
          </p:cNvPr>
          <p:cNvPicPr>
            <a:picLocks noChangeAspect="1"/>
          </p:cNvPicPr>
          <p:nvPr/>
        </p:nvPicPr>
        <p:blipFill>
          <a:blip r:embed="rId5"/>
          <a:stretch>
            <a:fillRect/>
          </a:stretch>
        </p:blipFill>
        <p:spPr>
          <a:xfrm>
            <a:off x="7508425" y="119271"/>
            <a:ext cx="1927715" cy="2186452"/>
          </a:xfrm>
          <a:prstGeom prst="roundRect">
            <a:avLst/>
          </a:prstGeom>
          <a:ln w="12700">
            <a:solidFill>
              <a:schemeClr val="bg1"/>
            </a:solidFill>
          </a:ln>
          <a:effectLst>
            <a:outerShdw blurRad="50800" dist="38100" dir="2700000" algn="tl" rotWithShape="0">
              <a:prstClr val="black">
                <a:alpha val="40000"/>
              </a:prstClr>
            </a:outerShdw>
          </a:effectLst>
        </p:spPr>
      </p:pic>
      <p:pic>
        <p:nvPicPr>
          <p:cNvPr id="1026" name="Picture 2">
            <a:extLst>
              <a:ext uri="{FF2B5EF4-FFF2-40B4-BE49-F238E27FC236}">
                <a16:creationId xmlns:a16="http://schemas.microsoft.com/office/drawing/2014/main" id="{7C607066-98CC-9C4C-86FC-AFC1795F9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274" r="23339"/>
          <a:stretch/>
        </p:blipFill>
        <p:spPr bwMode="auto">
          <a:xfrm>
            <a:off x="2769117" y="83761"/>
            <a:ext cx="1943926" cy="2211130"/>
          </a:xfrm>
          <a:prstGeom prst="roundRect">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descr="A picture containing sitting, table, cake, chocolate&#10;&#10;Description automatically generated">
            <a:extLst>
              <a:ext uri="{FF2B5EF4-FFF2-40B4-BE49-F238E27FC236}">
                <a16:creationId xmlns:a16="http://schemas.microsoft.com/office/drawing/2014/main" id="{53285E8A-514F-4B11-A241-8FA7C790CAB1}"/>
              </a:ext>
            </a:extLst>
          </p:cNvPr>
          <p:cNvPicPr>
            <a:picLocks noChangeAspect="1"/>
          </p:cNvPicPr>
          <p:nvPr/>
        </p:nvPicPr>
        <p:blipFill rotWithShape="1">
          <a:blip r:embed="rId7"/>
          <a:srcRect l="28607" r="37022" b="34267"/>
          <a:stretch/>
        </p:blipFill>
        <p:spPr>
          <a:xfrm>
            <a:off x="5108417" y="101516"/>
            <a:ext cx="1927715" cy="2175620"/>
          </a:xfrm>
          <a:prstGeom prst="roundRect">
            <a:avLst/>
          </a:prstGeom>
          <a:ln w="19050">
            <a:solidFill>
              <a:schemeClr val="bg1"/>
            </a:solidFill>
          </a:ln>
        </p:spPr>
      </p:pic>
      <p:pic>
        <p:nvPicPr>
          <p:cNvPr id="2" name="Picture 2" descr="Pin em League of Legends">
            <a:extLst>
              <a:ext uri="{FF2B5EF4-FFF2-40B4-BE49-F238E27FC236}">
                <a16:creationId xmlns:a16="http://schemas.microsoft.com/office/drawing/2014/main" id="{2124F9EF-6018-8E43-B673-1B3759F390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005" t="3806" r="17615" b="50989"/>
          <a:stretch/>
        </p:blipFill>
        <p:spPr bwMode="auto">
          <a:xfrm>
            <a:off x="9800021" y="119271"/>
            <a:ext cx="1961079" cy="2207942"/>
          </a:xfrm>
          <a:prstGeom prst="round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82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847EF185-DAC1-FA4F-9729-ADE9E3399456}"/>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5" name="Picture 4">
            <a:extLst>
              <a:ext uri="{FF2B5EF4-FFF2-40B4-BE49-F238E27FC236}">
                <a16:creationId xmlns:a16="http://schemas.microsoft.com/office/drawing/2014/main" id="{A32E23BB-3E68-2548-946C-4D2B23CD44A8}"/>
              </a:ext>
            </a:extLst>
          </p:cNvPr>
          <p:cNvPicPr>
            <a:picLocks noChangeAspect="1"/>
          </p:cNvPicPr>
          <p:nvPr/>
        </p:nvPicPr>
        <p:blipFill>
          <a:blip r:embed="rId4"/>
          <a:stretch>
            <a:fillRect/>
          </a:stretch>
        </p:blipFill>
        <p:spPr>
          <a:xfrm>
            <a:off x="221697" y="2060928"/>
            <a:ext cx="4446557" cy="3122829"/>
          </a:xfrm>
          <a:prstGeom prst="rect">
            <a:avLst/>
          </a:prstGeom>
        </p:spPr>
      </p:pic>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5"/>
          <a:stretch>
            <a:fillRect/>
          </a:stretch>
        </p:blipFill>
        <p:spPr>
          <a:xfrm>
            <a:off x="5971561" y="2215603"/>
            <a:ext cx="5998742" cy="2633063"/>
          </a:xfrm>
          <a:prstGeom prst="rect">
            <a:avLst/>
          </a:prstGeom>
        </p:spPr>
      </p:pic>
      <p:sp>
        <p:nvSpPr>
          <p:cNvPr id="9" name="Right Arrow 8">
            <a:extLst>
              <a:ext uri="{FF2B5EF4-FFF2-40B4-BE49-F238E27FC236}">
                <a16:creationId xmlns:a16="http://schemas.microsoft.com/office/drawing/2014/main" id="{8E2E3466-4123-0E4C-A6DF-34835734B139}"/>
              </a:ext>
            </a:extLst>
          </p:cNvPr>
          <p:cNvSpPr/>
          <p:nvPr/>
        </p:nvSpPr>
        <p:spPr>
          <a:xfrm>
            <a:off x="4876800" y="3256547"/>
            <a:ext cx="930442" cy="77002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EACD6A2-F4D2-E54F-8083-F5ECEF1FC617}"/>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10" name="Picture 9">
            <a:extLst>
              <a:ext uri="{FF2B5EF4-FFF2-40B4-BE49-F238E27FC236}">
                <a16:creationId xmlns:a16="http://schemas.microsoft.com/office/drawing/2014/main" id="{D4CF8D37-6921-9148-BD4D-A7A5367D6340}"/>
              </a:ext>
            </a:extLst>
          </p:cNvPr>
          <p:cNvPicPr>
            <a:picLocks noChangeAspect="1"/>
          </p:cNvPicPr>
          <p:nvPr/>
        </p:nvPicPr>
        <p:blipFill>
          <a:blip r:embed="rId6">
            <a:alphaModFix amt="85000"/>
          </a:blip>
          <a:stretch>
            <a:fillRect/>
          </a:stretch>
        </p:blipFill>
        <p:spPr>
          <a:xfrm>
            <a:off x="34865" y="6223641"/>
            <a:ext cx="718170" cy="620912"/>
          </a:xfrm>
          <a:prstGeom prst="hexagon">
            <a:avLst/>
          </a:prstGeom>
          <a:ln w="38100">
            <a:solidFill>
              <a:schemeClr val="bg1"/>
            </a:solidFill>
          </a:ln>
          <a:scene3d>
            <a:camera prst="orthographicFront"/>
            <a:lightRig rig="threePt" dir="t"/>
          </a:scene3d>
          <a:sp3d>
            <a:bevelT/>
          </a:sp3d>
        </p:spPr>
      </p:pic>
      <p:pic>
        <p:nvPicPr>
          <p:cNvPr id="14" name="Graphic 13" descr="Magnifying glass">
            <a:extLst>
              <a:ext uri="{FF2B5EF4-FFF2-40B4-BE49-F238E27FC236}">
                <a16:creationId xmlns:a16="http://schemas.microsoft.com/office/drawing/2014/main" id="{2BBEAA0B-2D6E-474E-A0F7-6616D4661B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159"/>
            <a:ext cx="914400" cy="914400"/>
          </a:xfrm>
          <a:prstGeom prst="rect">
            <a:avLst/>
          </a:prstGeom>
        </p:spPr>
      </p:pic>
    </p:spTree>
    <p:extLst>
      <p:ext uri="{BB962C8B-B14F-4D97-AF65-F5344CB8AC3E}">
        <p14:creationId xmlns:p14="http://schemas.microsoft.com/office/powerpoint/2010/main" val="307403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C66CB752-B368-2041-A082-7E1DAE84548A}"/>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4"/>
          <a:stretch>
            <a:fillRect/>
          </a:stretch>
        </p:blipFill>
        <p:spPr>
          <a:xfrm>
            <a:off x="210372" y="1231354"/>
            <a:ext cx="3762781" cy="1651620"/>
          </a:xfrm>
          <a:prstGeom prst="rect">
            <a:avLst/>
          </a:prstGeom>
        </p:spPr>
      </p:pic>
      <p:pic>
        <p:nvPicPr>
          <p:cNvPr id="6" name="Picture 5">
            <a:extLst>
              <a:ext uri="{FF2B5EF4-FFF2-40B4-BE49-F238E27FC236}">
                <a16:creationId xmlns:a16="http://schemas.microsoft.com/office/drawing/2014/main" id="{D6809169-C364-2D46-8305-D9F4257AE858}"/>
              </a:ext>
            </a:extLst>
          </p:cNvPr>
          <p:cNvPicPr>
            <a:picLocks noChangeAspect="1"/>
          </p:cNvPicPr>
          <p:nvPr/>
        </p:nvPicPr>
        <p:blipFill>
          <a:blip r:embed="rId5"/>
          <a:stretch>
            <a:fillRect/>
          </a:stretch>
        </p:blipFill>
        <p:spPr>
          <a:xfrm>
            <a:off x="1572125" y="3175172"/>
            <a:ext cx="9779001" cy="2814444"/>
          </a:xfrm>
          <a:prstGeom prst="rect">
            <a:avLst/>
          </a:prstGeom>
        </p:spPr>
      </p:pic>
      <p:sp>
        <p:nvSpPr>
          <p:cNvPr id="7" name="Bent Arrow 6">
            <a:extLst>
              <a:ext uri="{FF2B5EF4-FFF2-40B4-BE49-F238E27FC236}">
                <a16:creationId xmlns:a16="http://schemas.microsoft.com/office/drawing/2014/main" id="{0C0B6A1E-A7CD-8647-B9CE-EA1A513553FD}"/>
              </a:ext>
            </a:extLst>
          </p:cNvPr>
          <p:cNvSpPr/>
          <p:nvPr/>
        </p:nvSpPr>
        <p:spPr>
          <a:xfrm rot="5400000">
            <a:off x="5021179" y="1700463"/>
            <a:ext cx="1235242" cy="1010653"/>
          </a:xfrm>
          <a:prstGeom prst="ben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59D2E0BF-0C83-4B4E-88EC-54764F22B9A3}"/>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9" name="Picture 8">
            <a:extLst>
              <a:ext uri="{FF2B5EF4-FFF2-40B4-BE49-F238E27FC236}">
                <a16:creationId xmlns:a16="http://schemas.microsoft.com/office/drawing/2014/main" id="{5169C1E0-60F0-0B41-8956-83575F90E701}"/>
              </a:ext>
            </a:extLst>
          </p:cNvPr>
          <p:cNvPicPr>
            <a:picLocks noChangeAspect="1"/>
          </p:cNvPicPr>
          <p:nvPr/>
        </p:nvPicPr>
        <p:blipFill>
          <a:blip r:embed="rId6">
            <a:alphaModFix amt="85000"/>
          </a:blip>
          <a:stretch>
            <a:fillRect/>
          </a:stretch>
        </p:blipFill>
        <p:spPr>
          <a:xfrm>
            <a:off x="34865" y="6223641"/>
            <a:ext cx="718170" cy="620912"/>
          </a:xfrm>
          <a:prstGeom prst="hexagon">
            <a:avLst/>
          </a:prstGeom>
          <a:ln w="38100">
            <a:solidFill>
              <a:schemeClr val="bg1"/>
            </a:solidFill>
          </a:ln>
          <a:scene3d>
            <a:camera prst="orthographicFront"/>
            <a:lightRig rig="threePt" dir="t"/>
          </a:scene3d>
          <a:sp3d>
            <a:bevelT/>
          </a:sp3d>
        </p:spPr>
      </p:pic>
      <p:pic>
        <p:nvPicPr>
          <p:cNvPr id="13" name="Graphic 12" descr="Magnifying glass">
            <a:extLst>
              <a:ext uri="{FF2B5EF4-FFF2-40B4-BE49-F238E27FC236}">
                <a16:creationId xmlns:a16="http://schemas.microsoft.com/office/drawing/2014/main" id="{DC88BA7A-BCAA-AB4D-8EA0-6C20E6177D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159"/>
            <a:ext cx="914400" cy="914400"/>
          </a:xfrm>
          <a:prstGeom prst="rect">
            <a:avLst/>
          </a:prstGeom>
        </p:spPr>
      </p:pic>
    </p:spTree>
    <p:extLst>
      <p:ext uri="{BB962C8B-B14F-4D97-AF65-F5344CB8AC3E}">
        <p14:creationId xmlns:p14="http://schemas.microsoft.com/office/powerpoint/2010/main" val="3289144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F05CF3F-E0C3-F545-A5DB-7C8D197C18BE}"/>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Graphic 1" descr="Magnifying glass">
            <a:extLst>
              <a:ext uri="{FF2B5EF4-FFF2-40B4-BE49-F238E27FC236}">
                <a16:creationId xmlns:a16="http://schemas.microsoft.com/office/drawing/2014/main" id="{9E2737CB-0D12-ED48-BB1F-C78917A99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1159"/>
            <a:ext cx="914400" cy="914400"/>
          </a:xfrm>
          <a:prstGeom prst="rect">
            <a:avLst/>
          </a:prstGeom>
        </p:spPr>
      </p:pic>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4" name="Picture 3">
            <a:extLst>
              <a:ext uri="{FF2B5EF4-FFF2-40B4-BE49-F238E27FC236}">
                <a16:creationId xmlns:a16="http://schemas.microsoft.com/office/drawing/2014/main" id="{8EEFC02D-6544-B24C-B163-0B6E56B8A443}"/>
              </a:ext>
            </a:extLst>
          </p:cNvPr>
          <p:cNvPicPr>
            <a:picLocks noChangeAspect="1"/>
          </p:cNvPicPr>
          <p:nvPr/>
        </p:nvPicPr>
        <p:blipFill>
          <a:blip r:embed="rId6"/>
          <a:stretch>
            <a:fillRect/>
          </a:stretch>
        </p:blipFill>
        <p:spPr>
          <a:xfrm>
            <a:off x="1485357" y="5898769"/>
            <a:ext cx="2816230" cy="769441"/>
          </a:xfrm>
          <a:prstGeom prst="rect">
            <a:avLst/>
          </a:prstGeom>
        </p:spPr>
      </p:pic>
      <p:pic>
        <p:nvPicPr>
          <p:cNvPr id="6" name="Picture 5">
            <a:extLst>
              <a:ext uri="{FF2B5EF4-FFF2-40B4-BE49-F238E27FC236}">
                <a16:creationId xmlns:a16="http://schemas.microsoft.com/office/drawing/2014/main" id="{BE5ED1A2-EB30-E840-9159-4DFB91495A0A}"/>
              </a:ext>
            </a:extLst>
          </p:cNvPr>
          <p:cNvPicPr>
            <a:picLocks noChangeAspect="1"/>
          </p:cNvPicPr>
          <p:nvPr/>
        </p:nvPicPr>
        <p:blipFill>
          <a:blip r:embed="rId7"/>
          <a:stretch>
            <a:fillRect/>
          </a:stretch>
        </p:blipFill>
        <p:spPr>
          <a:xfrm>
            <a:off x="1691164" y="1145821"/>
            <a:ext cx="2404617" cy="4538292"/>
          </a:xfrm>
          <a:prstGeom prst="rect">
            <a:avLst/>
          </a:prstGeom>
        </p:spPr>
      </p:pic>
      <p:pic>
        <p:nvPicPr>
          <p:cNvPr id="7" name="Picture 6">
            <a:extLst>
              <a:ext uri="{FF2B5EF4-FFF2-40B4-BE49-F238E27FC236}">
                <a16:creationId xmlns:a16="http://schemas.microsoft.com/office/drawing/2014/main" id="{183F163B-277E-FB47-B970-289E10CF9ABF}"/>
              </a:ext>
            </a:extLst>
          </p:cNvPr>
          <p:cNvPicPr>
            <a:picLocks noChangeAspect="1"/>
          </p:cNvPicPr>
          <p:nvPr/>
        </p:nvPicPr>
        <p:blipFill>
          <a:blip r:embed="rId8"/>
          <a:stretch>
            <a:fillRect/>
          </a:stretch>
        </p:blipFill>
        <p:spPr>
          <a:xfrm>
            <a:off x="5692323" y="5898769"/>
            <a:ext cx="4866711" cy="769441"/>
          </a:xfrm>
          <a:prstGeom prst="rect">
            <a:avLst/>
          </a:prstGeom>
        </p:spPr>
      </p:pic>
      <p:pic>
        <p:nvPicPr>
          <p:cNvPr id="10" name="Picture 9">
            <a:extLst>
              <a:ext uri="{FF2B5EF4-FFF2-40B4-BE49-F238E27FC236}">
                <a16:creationId xmlns:a16="http://schemas.microsoft.com/office/drawing/2014/main" id="{F2125289-027E-954A-8626-A1A6052FCC0E}"/>
              </a:ext>
            </a:extLst>
          </p:cNvPr>
          <p:cNvPicPr>
            <a:picLocks noChangeAspect="1"/>
          </p:cNvPicPr>
          <p:nvPr/>
        </p:nvPicPr>
        <p:blipFill>
          <a:blip r:embed="rId9"/>
          <a:stretch>
            <a:fillRect/>
          </a:stretch>
        </p:blipFill>
        <p:spPr>
          <a:xfrm>
            <a:off x="5466817" y="1121813"/>
            <a:ext cx="5317724" cy="4525437"/>
          </a:xfrm>
          <a:prstGeom prst="rect">
            <a:avLst/>
          </a:prstGeom>
        </p:spPr>
      </p:pic>
      <p:sp>
        <p:nvSpPr>
          <p:cNvPr id="13" name="TextBox 12">
            <a:extLst>
              <a:ext uri="{FF2B5EF4-FFF2-40B4-BE49-F238E27FC236}">
                <a16:creationId xmlns:a16="http://schemas.microsoft.com/office/drawing/2014/main" id="{CD79354E-ACDC-674D-8485-8813BB265B06}"/>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100552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3" name="Freeform 32">
            <a:extLst>
              <a:ext uri="{FF2B5EF4-FFF2-40B4-BE49-F238E27FC236}">
                <a16:creationId xmlns:a16="http://schemas.microsoft.com/office/drawing/2014/main" id="{AD5FD0AF-24BA-6A4E-BA2F-DBCA1F916BD7}"/>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Shape 1658"/>
          <p:cNvSpPr/>
          <p:nvPr/>
        </p:nvSpPr>
        <p:spPr>
          <a:xfrm>
            <a:off x="814919" y="2089787"/>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EF3425"/>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8" name="Group 7"/>
          <p:cNvGrpSpPr/>
          <p:nvPr/>
        </p:nvGrpSpPr>
        <p:grpSpPr>
          <a:xfrm>
            <a:off x="814919" y="2089786"/>
            <a:ext cx="2609599" cy="768226"/>
            <a:chOff x="814918" y="2089785"/>
            <a:chExt cx="3365708" cy="1655740"/>
          </a:xfrm>
        </p:grpSpPr>
        <p:sp>
          <p:nvSpPr>
            <p:cNvPr id="2" name="Стрелка вниз 1"/>
            <p:cNvSpPr/>
            <p:nvPr/>
          </p:nvSpPr>
          <p:spPr>
            <a:xfrm>
              <a:off x="814918" y="2089785"/>
              <a:ext cx="3365708" cy="1655740"/>
            </a:xfrm>
            <a:prstGeom prst="downArrow">
              <a:avLst>
                <a:gd name="adj1" fmla="val 100000"/>
                <a:gd name="adj2" fmla="val 50000"/>
              </a:avLst>
            </a:prstGeom>
            <a:solidFill>
              <a:srgbClr val="EF342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836444" y="2136580"/>
              <a:ext cx="3344182" cy="584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Support</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sp>
        <p:nvSpPr>
          <p:cNvPr id="48" name="Shape 1658">
            <a:extLst>
              <a:ext uri="{FF2B5EF4-FFF2-40B4-BE49-F238E27FC236}">
                <a16:creationId xmlns:a16="http://schemas.microsoft.com/office/drawing/2014/main" id="{C59260D7-F473-9146-8317-EE04793F73D1}"/>
              </a:ext>
            </a:extLst>
          </p:cNvPr>
          <p:cNvSpPr/>
          <p:nvPr/>
        </p:nvSpPr>
        <p:spPr>
          <a:xfrm>
            <a:off x="2769226" y="4389085"/>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CAC9C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endParaRPr>
          </a:p>
        </p:txBody>
      </p:sp>
      <p:grpSp>
        <p:nvGrpSpPr>
          <p:cNvPr id="52" name="Group 51">
            <a:extLst>
              <a:ext uri="{FF2B5EF4-FFF2-40B4-BE49-F238E27FC236}">
                <a16:creationId xmlns:a16="http://schemas.microsoft.com/office/drawing/2014/main" id="{2425E0AD-24FA-CD48-B413-016E61456768}"/>
              </a:ext>
            </a:extLst>
          </p:cNvPr>
          <p:cNvGrpSpPr/>
          <p:nvPr/>
        </p:nvGrpSpPr>
        <p:grpSpPr>
          <a:xfrm>
            <a:off x="2755779" y="4389084"/>
            <a:ext cx="2609599" cy="768226"/>
            <a:chOff x="814918" y="2089785"/>
            <a:chExt cx="3365708" cy="1655740"/>
          </a:xfrm>
          <a:solidFill>
            <a:srgbClr val="CAC9C9"/>
          </a:solidFill>
        </p:grpSpPr>
        <p:sp>
          <p:nvSpPr>
            <p:cNvPr id="53" name="Стрелка вниз 1">
              <a:extLst>
                <a:ext uri="{FF2B5EF4-FFF2-40B4-BE49-F238E27FC236}">
                  <a16:creationId xmlns:a16="http://schemas.microsoft.com/office/drawing/2014/main" id="{BF0F9657-BA17-7042-B0E7-0122705631E8}"/>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701D3C1D-7D78-574F-AB7C-99395129C329}"/>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Jungle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6" name="Shape 1658">
            <a:extLst>
              <a:ext uri="{FF2B5EF4-FFF2-40B4-BE49-F238E27FC236}">
                <a16:creationId xmlns:a16="http://schemas.microsoft.com/office/drawing/2014/main" id="{D7681972-5A9C-8E46-85BC-51DD23E8BD7E}"/>
              </a:ext>
            </a:extLst>
          </p:cNvPr>
          <p:cNvSpPr/>
          <p:nvPr/>
        </p:nvSpPr>
        <p:spPr>
          <a:xfrm>
            <a:off x="4784469" y="2084928"/>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62768E"/>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57" name="Group 56">
            <a:extLst>
              <a:ext uri="{FF2B5EF4-FFF2-40B4-BE49-F238E27FC236}">
                <a16:creationId xmlns:a16="http://schemas.microsoft.com/office/drawing/2014/main" id="{02805D49-827D-7449-910B-198BB31CBB3A}"/>
              </a:ext>
            </a:extLst>
          </p:cNvPr>
          <p:cNvGrpSpPr/>
          <p:nvPr/>
        </p:nvGrpSpPr>
        <p:grpSpPr>
          <a:xfrm>
            <a:off x="4784469" y="2084927"/>
            <a:ext cx="2609599" cy="768226"/>
            <a:chOff x="814918" y="2089785"/>
            <a:chExt cx="3365708" cy="1655740"/>
          </a:xfrm>
          <a:solidFill>
            <a:srgbClr val="62768E"/>
          </a:solidFill>
        </p:grpSpPr>
        <p:sp>
          <p:nvSpPr>
            <p:cNvPr id="58" name="Стрелка вниз 1">
              <a:extLst>
                <a:ext uri="{FF2B5EF4-FFF2-40B4-BE49-F238E27FC236}">
                  <a16:creationId xmlns:a16="http://schemas.microsoft.com/office/drawing/2014/main" id="{CBDCC230-9B3B-D64E-94C3-6232F8A020A1}"/>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1BCEB91C-7B7F-0E44-8C27-7CD5C596B8A3}"/>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ADC</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1" name="Shape 1658">
            <a:extLst>
              <a:ext uri="{FF2B5EF4-FFF2-40B4-BE49-F238E27FC236}">
                <a16:creationId xmlns:a16="http://schemas.microsoft.com/office/drawing/2014/main" id="{A0C020C7-DAFC-A247-8B75-C5C75B4A44A5}"/>
              </a:ext>
            </a:extLst>
          </p:cNvPr>
          <p:cNvSpPr/>
          <p:nvPr/>
        </p:nvSpPr>
        <p:spPr>
          <a:xfrm>
            <a:off x="7155346" y="4419916"/>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22294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2" name="Group 61">
            <a:extLst>
              <a:ext uri="{FF2B5EF4-FFF2-40B4-BE49-F238E27FC236}">
                <a16:creationId xmlns:a16="http://schemas.microsoft.com/office/drawing/2014/main" id="{B49D69D5-7D32-8640-922A-FC80A7532532}"/>
              </a:ext>
            </a:extLst>
          </p:cNvPr>
          <p:cNvGrpSpPr/>
          <p:nvPr/>
        </p:nvGrpSpPr>
        <p:grpSpPr>
          <a:xfrm>
            <a:off x="7155346" y="4419915"/>
            <a:ext cx="2609599" cy="768226"/>
            <a:chOff x="814918" y="2089785"/>
            <a:chExt cx="3365708" cy="1655740"/>
          </a:xfrm>
          <a:solidFill>
            <a:srgbClr val="222949"/>
          </a:solidFill>
        </p:grpSpPr>
        <p:sp>
          <p:nvSpPr>
            <p:cNvPr id="63" name="Стрелка вниз 1">
              <a:extLst>
                <a:ext uri="{FF2B5EF4-FFF2-40B4-BE49-F238E27FC236}">
                  <a16:creationId xmlns:a16="http://schemas.microsoft.com/office/drawing/2014/main" id="{89C4095C-D0DC-4B49-82D1-5D248236BF4B}"/>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3AC2B0DA-60F0-384B-A1EC-26EB91DC8C22}"/>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Top</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6" name="Shape 1658">
            <a:extLst>
              <a:ext uri="{FF2B5EF4-FFF2-40B4-BE49-F238E27FC236}">
                <a16:creationId xmlns:a16="http://schemas.microsoft.com/office/drawing/2014/main" id="{3042BE91-9E2E-1D4C-945E-75A94F5BFEBB}"/>
              </a:ext>
            </a:extLst>
          </p:cNvPr>
          <p:cNvSpPr/>
          <p:nvPr/>
        </p:nvSpPr>
        <p:spPr>
          <a:xfrm>
            <a:off x="8458185" y="2076662"/>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8297B2"/>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7" name="Group 66">
            <a:extLst>
              <a:ext uri="{FF2B5EF4-FFF2-40B4-BE49-F238E27FC236}">
                <a16:creationId xmlns:a16="http://schemas.microsoft.com/office/drawing/2014/main" id="{04356B98-3470-134F-AD83-C240648C7288}"/>
              </a:ext>
            </a:extLst>
          </p:cNvPr>
          <p:cNvGrpSpPr/>
          <p:nvPr/>
        </p:nvGrpSpPr>
        <p:grpSpPr>
          <a:xfrm>
            <a:off x="8443923" y="2076663"/>
            <a:ext cx="2609599" cy="768226"/>
            <a:chOff x="814918" y="2089785"/>
            <a:chExt cx="3365708" cy="1655740"/>
          </a:xfrm>
          <a:solidFill>
            <a:srgbClr val="8297B2"/>
          </a:solidFill>
        </p:grpSpPr>
        <p:sp>
          <p:nvSpPr>
            <p:cNvPr id="68" name="Стрелка вниз 1">
              <a:extLst>
                <a:ext uri="{FF2B5EF4-FFF2-40B4-BE49-F238E27FC236}">
                  <a16:creationId xmlns:a16="http://schemas.microsoft.com/office/drawing/2014/main" id="{4745BB0C-0A38-354A-9562-07BE7ACADF0E}"/>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58A63F13-D1BD-564F-8F0C-E574343E31F4}"/>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Middle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1" name="TextBox 70">
            <a:extLst>
              <a:ext uri="{FF2B5EF4-FFF2-40B4-BE49-F238E27FC236}">
                <a16:creationId xmlns:a16="http://schemas.microsoft.com/office/drawing/2014/main" id="{38840543-FAAD-8A4A-B2CE-BF4193FFDB3E}"/>
              </a:ext>
            </a:extLst>
          </p:cNvPr>
          <p:cNvSpPr txBox="1"/>
          <p:nvPr/>
        </p:nvSpPr>
        <p:spPr>
          <a:xfrm>
            <a:off x="8726313" y="2875636"/>
            <a:ext cx="2326341" cy="369332"/>
          </a:xfrm>
          <a:prstGeom prst="rect">
            <a:avLst/>
          </a:prstGeom>
          <a:noFill/>
        </p:spPr>
        <p:txBody>
          <a:bodyPr wrap="square" rtlCol="0">
            <a:spAutoFit/>
          </a:bodyPr>
          <a:lstStyle/>
          <a:p>
            <a:pPr marL="285750" indent="-285750">
              <a:buFont typeface="Wingdings" pitchFamily="2" charset="2"/>
              <a:buChar char="v"/>
            </a:pPr>
            <a:endParaRPr lang="en-US" dirty="0"/>
          </a:p>
        </p:txBody>
      </p:sp>
      <p:sp>
        <p:nvSpPr>
          <p:cNvPr id="72" name="TextBox 71">
            <a:extLst>
              <a:ext uri="{FF2B5EF4-FFF2-40B4-BE49-F238E27FC236}">
                <a16:creationId xmlns:a16="http://schemas.microsoft.com/office/drawing/2014/main" id="{2C47F660-8BE8-AD43-A6FF-E26CF168304E}"/>
              </a:ext>
            </a:extLst>
          </p:cNvPr>
          <p:cNvSpPr txBox="1"/>
          <p:nvPr/>
        </p:nvSpPr>
        <p:spPr>
          <a:xfrm>
            <a:off x="8458186" y="2866600"/>
            <a:ext cx="2594468"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Low deaths</a:t>
            </a:r>
          </a:p>
          <a:p>
            <a:pPr marL="285750" indent="-285750">
              <a:buFont typeface="Wingdings" pitchFamily="2" charset="2"/>
              <a:buChar char="v"/>
            </a:pPr>
            <a:r>
              <a:rPr lang="en-US" dirty="0"/>
              <a:t>High assist</a:t>
            </a:r>
          </a:p>
          <a:p>
            <a:pPr marL="285750" indent="-285750">
              <a:buFont typeface="Wingdings" pitchFamily="2" charset="2"/>
              <a:buChar char="v"/>
            </a:pPr>
            <a:r>
              <a:rPr lang="en-US" dirty="0"/>
              <a:t>High minions kills</a:t>
            </a:r>
          </a:p>
        </p:txBody>
      </p:sp>
      <p:sp>
        <p:nvSpPr>
          <p:cNvPr id="74" name="TextBox 73">
            <a:extLst>
              <a:ext uri="{FF2B5EF4-FFF2-40B4-BE49-F238E27FC236}">
                <a16:creationId xmlns:a16="http://schemas.microsoft.com/office/drawing/2014/main" id="{83449B16-139A-3C4B-8934-2F4EA29D4075}"/>
              </a:ext>
            </a:extLst>
          </p:cNvPr>
          <p:cNvSpPr txBox="1"/>
          <p:nvPr/>
        </p:nvSpPr>
        <p:spPr>
          <a:xfrm>
            <a:off x="7172036" y="5191340"/>
            <a:ext cx="2592909"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High kills spree</a:t>
            </a:r>
          </a:p>
          <a:p>
            <a:pPr marL="285750" indent="-285750">
              <a:buFont typeface="Wingdings" pitchFamily="2" charset="2"/>
              <a:buChar char="v"/>
            </a:pPr>
            <a:r>
              <a:rPr lang="en-US" dirty="0"/>
              <a:t>High minions kills</a:t>
            </a:r>
          </a:p>
          <a:p>
            <a:pPr marL="285750" indent="-285750">
              <a:buFont typeface="Wingdings" pitchFamily="2" charset="2"/>
              <a:buChar char="v"/>
            </a:pPr>
            <a:r>
              <a:rPr lang="en-US" dirty="0"/>
              <a:t>Low deaths</a:t>
            </a:r>
          </a:p>
        </p:txBody>
      </p:sp>
      <p:sp>
        <p:nvSpPr>
          <p:cNvPr id="75" name="TextBox 74">
            <a:extLst>
              <a:ext uri="{FF2B5EF4-FFF2-40B4-BE49-F238E27FC236}">
                <a16:creationId xmlns:a16="http://schemas.microsoft.com/office/drawing/2014/main" id="{E5A006D1-8773-214A-ADBB-D7B9C03072C1}"/>
              </a:ext>
            </a:extLst>
          </p:cNvPr>
          <p:cNvSpPr txBox="1"/>
          <p:nvPr/>
        </p:nvSpPr>
        <p:spPr>
          <a:xfrm>
            <a:off x="4801160" y="2866600"/>
            <a:ext cx="2607170" cy="923330"/>
          </a:xfrm>
          <a:prstGeom prst="rect">
            <a:avLst/>
          </a:prstGeom>
          <a:noFill/>
        </p:spPr>
        <p:txBody>
          <a:bodyPr wrap="square" rtlCol="0">
            <a:spAutoFit/>
          </a:bodyPr>
          <a:lstStyle/>
          <a:p>
            <a:pPr marL="285750" indent="-285750">
              <a:buFont typeface="Wingdings" pitchFamily="2" charset="2"/>
              <a:buChar char="v"/>
            </a:pPr>
            <a:r>
              <a:rPr lang="en-US" dirty="0"/>
              <a:t>High gold earned</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damage dealt</a:t>
            </a:r>
          </a:p>
        </p:txBody>
      </p:sp>
      <p:sp>
        <p:nvSpPr>
          <p:cNvPr id="76" name="TextBox 75">
            <a:extLst>
              <a:ext uri="{FF2B5EF4-FFF2-40B4-BE49-F238E27FC236}">
                <a16:creationId xmlns:a16="http://schemas.microsoft.com/office/drawing/2014/main" id="{F2CEC28E-0E9C-1948-A127-514EBCC85324}"/>
              </a:ext>
            </a:extLst>
          </p:cNvPr>
          <p:cNvSpPr txBox="1"/>
          <p:nvPr/>
        </p:nvSpPr>
        <p:spPr>
          <a:xfrm>
            <a:off x="2814401" y="5066248"/>
            <a:ext cx="2609599" cy="1384995"/>
          </a:xfrm>
          <a:prstGeom prst="rect">
            <a:avLst/>
          </a:prstGeom>
          <a:noFill/>
        </p:spPr>
        <p:txBody>
          <a:bodyPr wrap="square" rtlCol="0">
            <a:spAutoFit/>
          </a:bodyPr>
          <a:lstStyle/>
          <a:p>
            <a:pPr marL="285750" indent="-285750">
              <a:buFont typeface="Wingdings" pitchFamily="2" charset="2"/>
              <a:buChar char="v"/>
            </a:pPr>
            <a:r>
              <a:rPr lang="en-US" sz="1400" dirty="0"/>
              <a:t>High minion kills</a:t>
            </a:r>
          </a:p>
          <a:p>
            <a:pPr marL="285750" indent="-285750">
              <a:buFont typeface="Wingdings" pitchFamily="2" charset="2"/>
              <a:buChar char="v"/>
            </a:pPr>
            <a:r>
              <a:rPr lang="en-US" sz="1400" dirty="0"/>
              <a:t>High enemy jungle</a:t>
            </a:r>
          </a:p>
          <a:p>
            <a:pPr marL="285750" indent="-285750">
              <a:buFont typeface="Wingdings" pitchFamily="2" charset="2"/>
              <a:buChar char="v"/>
            </a:pPr>
            <a:r>
              <a:rPr lang="en-US" sz="1400" dirty="0"/>
              <a:t>High team jungle cs</a:t>
            </a:r>
          </a:p>
          <a:p>
            <a:pPr marL="285750" indent="-285750">
              <a:buFont typeface="Wingdings" pitchFamily="2" charset="2"/>
              <a:buChar char="v"/>
            </a:pPr>
            <a:r>
              <a:rPr lang="en-US" sz="1400" dirty="0"/>
              <a:t>High kills</a:t>
            </a:r>
          </a:p>
          <a:p>
            <a:pPr marL="285750" indent="-285750">
              <a:buFont typeface="Wingdings" pitchFamily="2" charset="2"/>
              <a:buChar char="v"/>
            </a:pPr>
            <a:r>
              <a:rPr lang="en-US" sz="1400" dirty="0"/>
              <a:t>High assist</a:t>
            </a:r>
          </a:p>
          <a:p>
            <a:pPr marL="285750" indent="-285750">
              <a:buFont typeface="Wingdings" pitchFamily="2" charset="2"/>
              <a:buChar char="v"/>
            </a:pPr>
            <a:r>
              <a:rPr lang="en-US" sz="1400" dirty="0"/>
              <a:t>High position change</a:t>
            </a:r>
          </a:p>
        </p:txBody>
      </p:sp>
      <p:sp>
        <p:nvSpPr>
          <p:cNvPr id="77" name="TextBox 76">
            <a:extLst>
              <a:ext uri="{FF2B5EF4-FFF2-40B4-BE49-F238E27FC236}">
                <a16:creationId xmlns:a16="http://schemas.microsoft.com/office/drawing/2014/main" id="{C3440840-69AE-0E43-BFEE-8926997CE41F}"/>
              </a:ext>
            </a:extLst>
          </p:cNvPr>
          <p:cNvSpPr txBox="1"/>
          <p:nvPr/>
        </p:nvSpPr>
        <p:spPr>
          <a:xfrm>
            <a:off x="875650" y="2715273"/>
            <a:ext cx="2548868" cy="1477328"/>
          </a:xfrm>
          <a:prstGeom prst="rect">
            <a:avLst/>
          </a:prstGeom>
          <a:noFill/>
        </p:spPr>
        <p:txBody>
          <a:bodyPr wrap="square" rtlCol="0">
            <a:spAutoFit/>
          </a:bodyPr>
          <a:lstStyle/>
          <a:p>
            <a:pPr marL="285750" indent="-285750">
              <a:buFont typeface="Wingdings" pitchFamily="2" charset="2"/>
              <a:buChar char="v"/>
            </a:pPr>
            <a:r>
              <a:rPr lang="en-US" dirty="0"/>
              <a:t>High total healing</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minion kills</a:t>
            </a:r>
          </a:p>
          <a:p>
            <a:pPr marL="285750" indent="-285750">
              <a:buFont typeface="Wingdings" pitchFamily="2" charset="2"/>
              <a:buChar char="v"/>
            </a:pPr>
            <a:r>
              <a:rPr lang="en-US" dirty="0"/>
              <a:t>Low death</a:t>
            </a:r>
          </a:p>
          <a:p>
            <a:pPr marL="285750" indent="-285750">
              <a:buFont typeface="Wingdings" pitchFamily="2" charset="2"/>
              <a:buChar char="v"/>
            </a:pPr>
            <a:r>
              <a:rPr lang="en-US" dirty="0"/>
              <a:t>High assist</a:t>
            </a:r>
          </a:p>
        </p:txBody>
      </p:sp>
      <p:pic>
        <p:nvPicPr>
          <p:cNvPr id="34" name="Gráfico 27" descr="Bar chart">
            <a:extLst>
              <a:ext uri="{FF2B5EF4-FFF2-40B4-BE49-F238E27FC236}">
                <a16:creationId xmlns:a16="http://schemas.microsoft.com/office/drawing/2014/main" id="{79F37872-CC5B-9B45-B812-295DDE361F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615"/>
            <a:ext cx="914400" cy="914400"/>
          </a:xfrm>
          <a:prstGeom prst="rect">
            <a:avLst/>
          </a:prstGeom>
          <a:effectLst/>
        </p:spPr>
      </p:pic>
    </p:spTree>
    <p:extLst>
      <p:ext uri="{BB962C8B-B14F-4D97-AF65-F5344CB8AC3E}">
        <p14:creationId xmlns:p14="http://schemas.microsoft.com/office/powerpoint/2010/main" val="411387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anim calcmode="lin" valueType="num">
                                      <p:cBhvr>
                                        <p:cTn id="22" dur="1000" fill="hold"/>
                                        <p:tgtEl>
                                          <p:spTgt spid="48"/>
                                        </p:tgtEl>
                                        <p:attrNameLst>
                                          <p:attrName>ppt_x</p:attrName>
                                        </p:attrNameLst>
                                      </p:cBhvr>
                                      <p:tavLst>
                                        <p:tav tm="0">
                                          <p:val>
                                            <p:strVal val="#ppt_x"/>
                                          </p:val>
                                        </p:tav>
                                        <p:tav tm="100000">
                                          <p:val>
                                            <p:strVal val="#ppt_x"/>
                                          </p:val>
                                        </p:tav>
                                      </p:tavLst>
                                    </p:anim>
                                    <p:anim calcmode="lin" valueType="num">
                                      <p:cBhvr>
                                        <p:cTn id="23" dur="1000" fill="hold"/>
                                        <p:tgtEl>
                                          <p:spTgt spid="48"/>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up)">
                                      <p:cBhvr>
                                        <p:cTn id="27" dur="500"/>
                                        <p:tgtEl>
                                          <p:spTgt spid="52"/>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1000"/>
                                        <p:tgtEl>
                                          <p:spTgt spid="56"/>
                                        </p:tgtEl>
                                      </p:cBhvr>
                                    </p:animEffect>
                                    <p:anim calcmode="lin" valueType="num">
                                      <p:cBhvr>
                                        <p:cTn id="32" dur="1000" fill="hold"/>
                                        <p:tgtEl>
                                          <p:spTgt spid="56"/>
                                        </p:tgtEl>
                                        <p:attrNameLst>
                                          <p:attrName>ppt_x</p:attrName>
                                        </p:attrNameLst>
                                      </p:cBhvr>
                                      <p:tavLst>
                                        <p:tav tm="0">
                                          <p:val>
                                            <p:strVal val="#ppt_x"/>
                                          </p:val>
                                        </p:tav>
                                        <p:tav tm="100000">
                                          <p:val>
                                            <p:strVal val="#ppt_x"/>
                                          </p:val>
                                        </p:tav>
                                      </p:tavLst>
                                    </p:anim>
                                    <p:anim calcmode="lin" valueType="num">
                                      <p:cBhvr>
                                        <p:cTn id="33" dur="1000" fill="hold"/>
                                        <p:tgtEl>
                                          <p:spTgt spid="56"/>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up)">
                                      <p:cBhvr>
                                        <p:cTn id="37" dur="500"/>
                                        <p:tgtEl>
                                          <p:spTgt spid="57"/>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1000"/>
                                        <p:tgtEl>
                                          <p:spTgt spid="61"/>
                                        </p:tgtEl>
                                      </p:cBhvr>
                                    </p:animEffect>
                                    <p:anim calcmode="lin" valueType="num">
                                      <p:cBhvr>
                                        <p:cTn id="42" dur="1000" fill="hold"/>
                                        <p:tgtEl>
                                          <p:spTgt spid="61"/>
                                        </p:tgtEl>
                                        <p:attrNameLst>
                                          <p:attrName>ppt_x</p:attrName>
                                        </p:attrNameLst>
                                      </p:cBhvr>
                                      <p:tavLst>
                                        <p:tav tm="0">
                                          <p:val>
                                            <p:strVal val="#ppt_x"/>
                                          </p:val>
                                        </p:tav>
                                        <p:tav tm="100000">
                                          <p:val>
                                            <p:strVal val="#ppt_x"/>
                                          </p:val>
                                        </p:tav>
                                      </p:tavLst>
                                    </p:anim>
                                    <p:anim calcmode="lin" valueType="num">
                                      <p:cBhvr>
                                        <p:cTn id="43" dur="1000" fill="hold"/>
                                        <p:tgtEl>
                                          <p:spTgt spid="61"/>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22" presetClass="entr" presetSubtype="1"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up)">
                                      <p:cBhvr>
                                        <p:cTn id="47" dur="500"/>
                                        <p:tgtEl>
                                          <p:spTgt spid="62"/>
                                        </p:tgtEl>
                                      </p:cBhvr>
                                    </p:animEffect>
                                  </p:childTnLst>
                                </p:cTn>
                              </p:par>
                            </p:childTnLst>
                          </p:cTn>
                        </p:par>
                        <p:par>
                          <p:cTn id="48" fill="hold">
                            <p:stCondLst>
                              <p:cond delay="6500"/>
                            </p:stCondLst>
                            <p:childTnLst>
                              <p:par>
                                <p:cTn id="49" presetID="42" presetClass="entr" presetSubtype="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1000"/>
                                        <p:tgtEl>
                                          <p:spTgt spid="66"/>
                                        </p:tgtEl>
                                      </p:cBhvr>
                                    </p:animEffect>
                                    <p:anim calcmode="lin" valueType="num">
                                      <p:cBhvr>
                                        <p:cTn id="52" dur="1000" fill="hold"/>
                                        <p:tgtEl>
                                          <p:spTgt spid="66"/>
                                        </p:tgtEl>
                                        <p:attrNameLst>
                                          <p:attrName>ppt_x</p:attrName>
                                        </p:attrNameLst>
                                      </p:cBhvr>
                                      <p:tavLst>
                                        <p:tav tm="0">
                                          <p:val>
                                            <p:strVal val="#ppt_x"/>
                                          </p:val>
                                        </p:tav>
                                        <p:tav tm="100000">
                                          <p:val>
                                            <p:strVal val="#ppt_x"/>
                                          </p:val>
                                        </p:tav>
                                      </p:tavLst>
                                    </p:anim>
                                    <p:anim calcmode="lin" valueType="num">
                                      <p:cBhvr>
                                        <p:cTn id="53" dur="1000" fill="hold"/>
                                        <p:tgtEl>
                                          <p:spTgt spid="66"/>
                                        </p:tgtEl>
                                        <p:attrNameLst>
                                          <p:attrName>ppt_y</p:attrName>
                                        </p:attrNameLst>
                                      </p:cBhvr>
                                      <p:tavLst>
                                        <p:tav tm="0">
                                          <p:val>
                                            <p:strVal val="#ppt_y+.1"/>
                                          </p:val>
                                        </p:tav>
                                        <p:tav tm="100000">
                                          <p:val>
                                            <p:strVal val="#ppt_y"/>
                                          </p:val>
                                        </p:tav>
                                      </p:tavLst>
                                    </p:anim>
                                  </p:childTnLst>
                                </p:cTn>
                              </p:par>
                            </p:childTnLst>
                          </p:cTn>
                        </p:par>
                        <p:par>
                          <p:cTn id="54" fill="hold">
                            <p:stCondLst>
                              <p:cond delay="7500"/>
                            </p:stCondLst>
                            <p:childTnLst>
                              <p:par>
                                <p:cTn id="55" presetID="22" presetClass="entr" presetSubtype="1"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wipe(up)">
                                      <p:cBhvr>
                                        <p:cTn id="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8" grpId="0" animBg="1"/>
      <p:bldP spid="56" grpId="0" animBg="1"/>
      <p:bldP spid="61" grpId="0" animBg="1"/>
      <p:bldP spid="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475BB14A-7FB1-544D-859E-ACEA7847EC93}"/>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78" name="Gráfico 27" descr="Bar chart">
            <a:extLst>
              <a:ext uri="{FF2B5EF4-FFF2-40B4-BE49-F238E27FC236}">
                <a16:creationId xmlns:a16="http://schemas.microsoft.com/office/drawing/2014/main" id="{D0FEBB33-F517-9745-87BA-56CD27AD2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615"/>
            <a:ext cx="914400" cy="914400"/>
          </a:xfrm>
          <a:prstGeom prst="rect">
            <a:avLst/>
          </a:prstGeom>
        </p:spPr>
      </p:pic>
      <p:pic>
        <p:nvPicPr>
          <p:cNvPr id="3" name="Picture 2">
            <a:extLst>
              <a:ext uri="{FF2B5EF4-FFF2-40B4-BE49-F238E27FC236}">
                <a16:creationId xmlns:a16="http://schemas.microsoft.com/office/drawing/2014/main" id="{8184C0FC-E1BD-0947-9468-8B9537A7C300}"/>
              </a:ext>
            </a:extLst>
          </p:cNvPr>
          <p:cNvPicPr>
            <a:picLocks noChangeAspect="1"/>
          </p:cNvPicPr>
          <p:nvPr/>
        </p:nvPicPr>
        <p:blipFill>
          <a:blip r:embed="rId6"/>
          <a:stretch>
            <a:fillRect/>
          </a:stretch>
        </p:blipFill>
        <p:spPr>
          <a:xfrm>
            <a:off x="823562" y="1907120"/>
            <a:ext cx="4021159" cy="2917500"/>
          </a:xfrm>
          <a:prstGeom prst="rect">
            <a:avLst/>
          </a:prstGeom>
        </p:spPr>
      </p:pic>
      <p:graphicFrame>
        <p:nvGraphicFramePr>
          <p:cNvPr id="8" name="Diagram 7">
            <a:extLst>
              <a:ext uri="{FF2B5EF4-FFF2-40B4-BE49-F238E27FC236}">
                <a16:creationId xmlns:a16="http://schemas.microsoft.com/office/drawing/2014/main" id="{F058FFE4-A76B-EB4E-BBD6-BBB8475DDD68}"/>
              </a:ext>
            </a:extLst>
          </p:cNvPr>
          <p:cNvGraphicFramePr/>
          <p:nvPr>
            <p:extLst>
              <p:ext uri="{D42A27DB-BD31-4B8C-83A1-F6EECF244321}">
                <p14:modId xmlns:p14="http://schemas.microsoft.com/office/powerpoint/2010/main" val="752429357"/>
              </p:ext>
            </p:extLst>
          </p:nvPr>
        </p:nvGraphicFramePr>
        <p:xfrm>
          <a:off x="4262717" y="912414"/>
          <a:ext cx="8480605" cy="58520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a:extLst>
              <a:ext uri="{FF2B5EF4-FFF2-40B4-BE49-F238E27FC236}">
                <a16:creationId xmlns:a16="http://schemas.microsoft.com/office/drawing/2014/main" id="{D876DBC2-13D1-254A-B708-FCA7B00131B1}"/>
              </a:ext>
            </a:extLst>
          </p:cNvPr>
          <p:cNvPicPr>
            <a:picLocks noChangeAspect="1"/>
          </p:cNvPicPr>
          <p:nvPr/>
        </p:nvPicPr>
        <p:blipFill>
          <a:blip r:embed="rId12"/>
          <a:stretch>
            <a:fillRect/>
          </a:stretch>
        </p:blipFill>
        <p:spPr>
          <a:xfrm>
            <a:off x="823562" y="4995603"/>
            <a:ext cx="4025808" cy="597997"/>
          </a:xfrm>
          <a:prstGeom prst="rect">
            <a:avLst/>
          </a:prstGeom>
        </p:spPr>
      </p:pic>
      <p:pic>
        <p:nvPicPr>
          <p:cNvPr id="5" name="Picture 4">
            <a:extLst>
              <a:ext uri="{FF2B5EF4-FFF2-40B4-BE49-F238E27FC236}">
                <a16:creationId xmlns:a16="http://schemas.microsoft.com/office/drawing/2014/main" id="{C217098D-47C4-3442-846B-EB30B37529E4}"/>
              </a:ext>
            </a:extLst>
          </p:cNvPr>
          <p:cNvPicPr>
            <a:picLocks noChangeAspect="1"/>
          </p:cNvPicPr>
          <p:nvPr/>
        </p:nvPicPr>
        <p:blipFill>
          <a:blip r:embed="rId13"/>
          <a:stretch>
            <a:fillRect/>
          </a:stretch>
        </p:blipFill>
        <p:spPr>
          <a:xfrm>
            <a:off x="6297040" y="1832781"/>
            <a:ext cx="1961563" cy="1528797"/>
          </a:xfrm>
          <a:prstGeom prst="rect">
            <a:avLst/>
          </a:prstGeom>
        </p:spPr>
      </p:pic>
      <p:pic>
        <p:nvPicPr>
          <p:cNvPr id="9" name="Picture 8">
            <a:extLst>
              <a:ext uri="{FF2B5EF4-FFF2-40B4-BE49-F238E27FC236}">
                <a16:creationId xmlns:a16="http://schemas.microsoft.com/office/drawing/2014/main" id="{2FB5AFC9-AD9C-4140-8ECD-B899D8BDFA4D}"/>
              </a:ext>
            </a:extLst>
          </p:cNvPr>
          <p:cNvPicPr>
            <a:picLocks noChangeAspect="1"/>
          </p:cNvPicPr>
          <p:nvPr/>
        </p:nvPicPr>
        <p:blipFill>
          <a:blip r:embed="rId14"/>
          <a:stretch>
            <a:fillRect/>
          </a:stretch>
        </p:blipFill>
        <p:spPr>
          <a:xfrm>
            <a:off x="8781169" y="1734519"/>
            <a:ext cx="1961564" cy="1631351"/>
          </a:xfrm>
          <a:prstGeom prst="rect">
            <a:avLst/>
          </a:prstGeom>
        </p:spPr>
      </p:pic>
      <p:pic>
        <p:nvPicPr>
          <p:cNvPr id="11" name="Picture 10">
            <a:extLst>
              <a:ext uri="{FF2B5EF4-FFF2-40B4-BE49-F238E27FC236}">
                <a16:creationId xmlns:a16="http://schemas.microsoft.com/office/drawing/2014/main" id="{9FFB55ED-F4B6-0847-8728-696BC0ED8CD5}"/>
              </a:ext>
            </a:extLst>
          </p:cNvPr>
          <p:cNvPicPr>
            <a:picLocks noChangeAspect="1"/>
          </p:cNvPicPr>
          <p:nvPr/>
        </p:nvPicPr>
        <p:blipFill>
          <a:blip r:embed="rId15"/>
          <a:stretch>
            <a:fillRect/>
          </a:stretch>
        </p:blipFill>
        <p:spPr>
          <a:xfrm>
            <a:off x="8841810" y="4296732"/>
            <a:ext cx="1867176" cy="1536830"/>
          </a:xfrm>
          <a:prstGeom prst="rect">
            <a:avLst/>
          </a:prstGeom>
        </p:spPr>
      </p:pic>
      <p:pic>
        <p:nvPicPr>
          <p:cNvPr id="14" name="Picture 13">
            <a:extLst>
              <a:ext uri="{FF2B5EF4-FFF2-40B4-BE49-F238E27FC236}">
                <a16:creationId xmlns:a16="http://schemas.microsoft.com/office/drawing/2014/main" id="{AEE6AA64-D541-C34A-AF92-C62338CA8BCB}"/>
              </a:ext>
            </a:extLst>
          </p:cNvPr>
          <p:cNvPicPr>
            <a:picLocks noChangeAspect="1"/>
          </p:cNvPicPr>
          <p:nvPr/>
        </p:nvPicPr>
        <p:blipFill>
          <a:blip r:embed="rId16"/>
          <a:stretch>
            <a:fillRect/>
          </a:stretch>
        </p:blipFill>
        <p:spPr>
          <a:xfrm>
            <a:off x="6288722" y="4255365"/>
            <a:ext cx="1996775" cy="1624319"/>
          </a:xfrm>
          <a:prstGeom prst="rect">
            <a:avLst/>
          </a:prstGeom>
        </p:spPr>
      </p:pic>
      <p:grpSp>
        <p:nvGrpSpPr>
          <p:cNvPr id="17" name="Group 16">
            <a:extLst>
              <a:ext uri="{FF2B5EF4-FFF2-40B4-BE49-F238E27FC236}">
                <a16:creationId xmlns:a16="http://schemas.microsoft.com/office/drawing/2014/main" id="{AAFAE230-2D8D-474B-8FAF-7557F8FBDD39}"/>
              </a:ext>
            </a:extLst>
          </p:cNvPr>
          <p:cNvGrpSpPr/>
          <p:nvPr/>
        </p:nvGrpSpPr>
        <p:grpSpPr>
          <a:xfrm>
            <a:off x="9969477" y="93575"/>
            <a:ext cx="2103121" cy="2103120"/>
            <a:chOff x="10065581" y="258460"/>
            <a:chExt cx="2103121" cy="2103120"/>
          </a:xfrm>
        </p:grpSpPr>
        <p:sp>
          <p:nvSpPr>
            <p:cNvPr id="21" name="Oval 20">
              <a:extLst>
                <a:ext uri="{FF2B5EF4-FFF2-40B4-BE49-F238E27FC236}">
                  <a16:creationId xmlns:a16="http://schemas.microsoft.com/office/drawing/2014/main" id="{EB599BCB-AACA-6E48-BCE2-A0CB57C9C525}"/>
                </a:ext>
              </a:extLst>
            </p:cNvPr>
            <p:cNvSpPr>
              <a:spLocks noChangeAspect="1"/>
            </p:cNvSpPr>
            <p:nvPr/>
          </p:nvSpPr>
          <p:spPr>
            <a:xfrm>
              <a:off x="10065581" y="258460"/>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BF3BDC6-E2B2-6340-A496-F375F30957C3}"/>
                </a:ext>
              </a:extLst>
            </p:cNvPr>
            <p:cNvGrpSpPr/>
            <p:nvPr/>
          </p:nvGrpSpPr>
          <p:grpSpPr>
            <a:xfrm>
              <a:off x="10282067" y="464349"/>
              <a:ext cx="1690577" cy="1690576"/>
              <a:chOff x="10282067" y="464349"/>
              <a:chExt cx="1690577" cy="1690576"/>
            </a:xfrm>
          </p:grpSpPr>
          <p:grpSp>
            <p:nvGrpSpPr>
              <p:cNvPr id="23" name="Group 22">
                <a:extLst>
                  <a:ext uri="{FF2B5EF4-FFF2-40B4-BE49-F238E27FC236}">
                    <a16:creationId xmlns:a16="http://schemas.microsoft.com/office/drawing/2014/main" id="{B8430B30-2958-B546-A84E-ED62CE37F5FE}"/>
                  </a:ext>
                </a:extLst>
              </p:cNvPr>
              <p:cNvGrpSpPr/>
              <p:nvPr/>
            </p:nvGrpSpPr>
            <p:grpSpPr>
              <a:xfrm>
                <a:off x="10282067" y="464349"/>
                <a:ext cx="1690577" cy="1690576"/>
                <a:chOff x="961183" y="2226457"/>
                <a:chExt cx="1690577" cy="1690576"/>
              </a:xfrm>
            </p:grpSpPr>
            <p:sp>
              <p:nvSpPr>
                <p:cNvPr id="24" name="Oval 23">
                  <a:extLst>
                    <a:ext uri="{FF2B5EF4-FFF2-40B4-BE49-F238E27FC236}">
                      <a16:creationId xmlns:a16="http://schemas.microsoft.com/office/drawing/2014/main" id="{73323644-9E25-5E42-822D-0BD2539645A6}"/>
                    </a:ext>
                  </a:extLst>
                </p:cNvPr>
                <p:cNvSpPr>
                  <a:spLocks noChangeAspect="1"/>
                </p:cNvSpPr>
                <p:nvPr/>
              </p:nvSpPr>
              <p:spPr>
                <a:xfrm>
                  <a:off x="961183" y="2226457"/>
                  <a:ext cx="1690577" cy="1690576"/>
                </a:xfrm>
                <a:prstGeom prst="ellipse">
                  <a:avLst/>
                </a:prstGeom>
                <a:solidFill>
                  <a:srgbClr val="EF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CB6573A7-92B4-9C4E-ADC9-1B7D723ADF45}"/>
                    </a:ext>
                  </a:extLst>
                </p:cNvPr>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FF4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A691FEDB-EA21-754B-B402-1ED2A18960D7}"/>
                  </a:ext>
                </a:extLst>
              </p:cNvPr>
              <p:cNvSpPr txBox="1"/>
              <p:nvPr/>
            </p:nvSpPr>
            <p:spPr>
              <a:xfrm>
                <a:off x="10477338" y="794275"/>
                <a:ext cx="1281972" cy="923330"/>
              </a:xfrm>
              <a:prstGeom prst="rect">
                <a:avLst/>
              </a:prstGeom>
              <a:noFill/>
            </p:spPr>
            <p:txBody>
              <a:bodyPr wrap="square" rtlCol="0">
                <a:spAutoFit/>
              </a:bodyPr>
              <a:lstStyle/>
              <a:p>
                <a:pPr algn="ctr"/>
                <a:r>
                  <a:rPr lang="en-US" b="1" dirty="0">
                    <a:solidFill>
                      <a:schemeClr val="bg1"/>
                    </a:solidFill>
                  </a:rPr>
                  <a:t>No ONE Champion stands out</a:t>
                </a:r>
              </a:p>
            </p:txBody>
          </p:sp>
        </p:grpSp>
      </p:grpSp>
    </p:spTree>
    <p:extLst>
      <p:ext uri="{BB962C8B-B14F-4D97-AF65-F5344CB8AC3E}">
        <p14:creationId xmlns:p14="http://schemas.microsoft.com/office/powerpoint/2010/main" val="63441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1332026-4C2B-EE48-9A4E-FACEA95FDA5F}"/>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884283" y="254140"/>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Correlation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11" name="Graphic 10">
            <a:extLst>
              <a:ext uri="{FF2B5EF4-FFF2-40B4-BE49-F238E27FC236}">
                <a16:creationId xmlns:a16="http://schemas.microsoft.com/office/drawing/2014/main" id="{DAA7FD77-59CF-9C45-A18A-132BF8AB5C7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0" y="254140"/>
            <a:ext cx="914400" cy="914400"/>
          </a:xfrm>
          <a:prstGeom prst="rect">
            <a:avLst/>
          </a:prstGeom>
        </p:spPr>
      </p:pic>
      <p:pic>
        <p:nvPicPr>
          <p:cNvPr id="2" name="Picture 1">
            <a:extLst>
              <a:ext uri="{FF2B5EF4-FFF2-40B4-BE49-F238E27FC236}">
                <a16:creationId xmlns:a16="http://schemas.microsoft.com/office/drawing/2014/main" id="{A803FFBB-678D-CF43-9841-9A6616E9CB4F}"/>
              </a:ext>
            </a:extLst>
          </p:cNvPr>
          <p:cNvPicPr>
            <a:picLocks noChangeAspect="1"/>
          </p:cNvPicPr>
          <p:nvPr/>
        </p:nvPicPr>
        <p:blipFill>
          <a:blip r:embed="rId8"/>
          <a:stretch>
            <a:fillRect/>
          </a:stretch>
        </p:blipFill>
        <p:spPr>
          <a:xfrm>
            <a:off x="6882906" y="1334885"/>
            <a:ext cx="5104097" cy="4684199"/>
          </a:xfrm>
          <a:prstGeom prst="rect">
            <a:avLst/>
          </a:prstGeom>
        </p:spPr>
      </p:pic>
      <p:pic>
        <p:nvPicPr>
          <p:cNvPr id="4" name="Picture 3">
            <a:extLst>
              <a:ext uri="{FF2B5EF4-FFF2-40B4-BE49-F238E27FC236}">
                <a16:creationId xmlns:a16="http://schemas.microsoft.com/office/drawing/2014/main" id="{DF0AD9AA-81C1-154E-A3D0-8D9931534036}"/>
              </a:ext>
            </a:extLst>
          </p:cNvPr>
          <p:cNvPicPr>
            <a:picLocks noChangeAspect="1"/>
          </p:cNvPicPr>
          <p:nvPr/>
        </p:nvPicPr>
        <p:blipFill>
          <a:blip r:embed="rId9"/>
          <a:stretch>
            <a:fillRect/>
          </a:stretch>
        </p:blipFill>
        <p:spPr>
          <a:xfrm>
            <a:off x="6882907" y="6042699"/>
            <a:ext cx="5104097" cy="344448"/>
          </a:xfrm>
          <a:prstGeom prst="rect">
            <a:avLst/>
          </a:prstGeom>
        </p:spPr>
      </p:pic>
      <p:sp>
        <p:nvSpPr>
          <p:cNvPr id="14" name="TextBox 13">
            <a:extLst>
              <a:ext uri="{FF2B5EF4-FFF2-40B4-BE49-F238E27FC236}">
                <a16:creationId xmlns:a16="http://schemas.microsoft.com/office/drawing/2014/main" id="{DBABEB09-2796-534F-B54B-31835FC35FF0}"/>
              </a:ext>
            </a:extLst>
          </p:cNvPr>
          <p:cNvSpPr txBox="1"/>
          <p:nvPr/>
        </p:nvSpPr>
        <p:spPr>
          <a:xfrm>
            <a:off x="15212" y="1002881"/>
            <a:ext cx="2615632"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Pearson’s</a:t>
            </a:r>
          </a:p>
        </p:txBody>
      </p:sp>
      <p:pic>
        <p:nvPicPr>
          <p:cNvPr id="9" name="Picture 8">
            <a:extLst>
              <a:ext uri="{FF2B5EF4-FFF2-40B4-BE49-F238E27FC236}">
                <a16:creationId xmlns:a16="http://schemas.microsoft.com/office/drawing/2014/main" id="{20B56EB8-392E-914A-B867-77679275A626}"/>
              </a:ext>
            </a:extLst>
          </p:cNvPr>
          <p:cNvPicPr>
            <a:picLocks noChangeAspect="1"/>
          </p:cNvPicPr>
          <p:nvPr/>
        </p:nvPicPr>
        <p:blipFill>
          <a:blip r:embed="rId10"/>
          <a:stretch>
            <a:fillRect/>
          </a:stretch>
        </p:blipFill>
        <p:spPr>
          <a:xfrm>
            <a:off x="387875" y="4087670"/>
            <a:ext cx="2987637" cy="1234476"/>
          </a:xfrm>
          <a:prstGeom prst="rect">
            <a:avLst/>
          </a:prstGeom>
        </p:spPr>
      </p:pic>
      <p:pic>
        <p:nvPicPr>
          <p:cNvPr id="12" name="Picture 11">
            <a:extLst>
              <a:ext uri="{FF2B5EF4-FFF2-40B4-BE49-F238E27FC236}">
                <a16:creationId xmlns:a16="http://schemas.microsoft.com/office/drawing/2014/main" id="{33F8AB7A-D269-DE40-917A-C3D489EFE0B0}"/>
              </a:ext>
            </a:extLst>
          </p:cNvPr>
          <p:cNvPicPr>
            <a:picLocks noChangeAspect="1"/>
          </p:cNvPicPr>
          <p:nvPr/>
        </p:nvPicPr>
        <p:blipFill>
          <a:blip r:embed="rId11"/>
          <a:stretch>
            <a:fillRect/>
          </a:stretch>
        </p:blipFill>
        <p:spPr>
          <a:xfrm>
            <a:off x="397579" y="1535854"/>
            <a:ext cx="2987637" cy="2487846"/>
          </a:xfrm>
          <a:prstGeom prst="rect">
            <a:avLst/>
          </a:prstGeom>
        </p:spPr>
      </p:pic>
      <p:pic>
        <p:nvPicPr>
          <p:cNvPr id="13" name="Picture 12">
            <a:extLst>
              <a:ext uri="{FF2B5EF4-FFF2-40B4-BE49-F238E27FC236}">
                <a16:creationId xmlns:a16="http://schemas.microsoft.com/office/drawing/2014/main" id="{BB363CBD-0350-A649-A630-0C32813A6A9A}"/>
              </a:ext>
            </a:extLst>
          </p:cNvPr>
          <p:cNvPicPr>
            <a:picLocks noChangeAspect="1"/>
          </p:cNvPicPr>
          <p:nvPr/>
        </p:nvPicPr>
        <p:blipFill>
          <a:blip r:embed="rId12"/>
          <a:stretch>
            <a:fillRect/>
          </a:stretch>
        </p:blipFill>
        <p:spPr>
          <a:xfrm>
            <a:off x="3642724" y="1535231"/>
            <a:ext cx="2694592" cy="2487846"/>
          </a:xfrm>
          <a:prstGeom prst="rect">
            <a:avLst/>
          </a:prstGeom>
        </p:spPr>
      </p:pic>
      <p:pic>
        <p:nvPicPr>
          <p:cNvPr id="15" name="Picture 14">
            <a:extLst>
              <a:ext uri="{FF2B5EF4-FFF2-40B4-BE49-F238E27FC236}">
                <a16:creationId xmlns:a16="http://schemas.microsoft.com/office/drawing/2014/main" id="{20C0FEF4-767C-7A43-91BC-64EB385F51A7}"/>
              </a:ext>
            </a:extLst>
          </p:cNvPr>
          <p:cNvPicPr>
            <a:picLocks noChangeAspect="1"/>
          </p:cNvPicPr>
          <p:nvPr/>
        </p:nvPicPr>
        <p:blipFill>
          <a:blip r:embed="rId13"/>
          <a:stretch>
            <a:fillRect/>
          </a:stretch>
        </p:blipFill>
        <p:spPr>
          <a:xfrm>
            <a:off x="3642724" y="4130535"/>
            <a:ext cx="2694592" cy="461357"/>
          </a:xfrm>
          <a:prstGeom prst="rect">
            <a:avLst/>
          </a:prstGeom>
        </p:spPr>
      </p:pic>
      <p:grpSp>
        <p:nvGrpSpPr>
          <p:cNvPr id="17" name="Group 16">
            <a:extLst>
              <a:ext uri="{FF2B5EF4-FFF2-40B4-BE49-F238E27FC236}">
                <a16:creationId xmlns:a16="http://schemas.microsoft.com/office/drawing/2014/main" id="{849D5E49-A2BE-E04C-8F5F-7D2CA8FA6244}"/>
              </a:ext>
            </a:extLst>
          </p:cNvPr>
          <p:cNvGrpSpPr/>
          <p:nvPr/>
        </p:nvGrpSpPr>
        <p:grpSpPr>
          <a:xfrm>
            <a:off x="9980040" y="83790"/>
            <a:ext cx="2103122" cy="2103120"/>
            <a:chOff x="3333211" y="4966344"/>
            <a:chExt cx="2103122" cy="2103120"/>
          </a:xfrm>
        </p:grpSpPr>
        <p:sp>
          <p:nvSpPr>
            <p:cNvPr id="31" name="Oval 30">
              <a:extLst>
                <a:ext uri="{FF2B5EF4-FFF2-40B4-BE49-F238E27FC236}">
                  <a16:creationId xmlns:a16="http://schemas.microsoft.com/office/drawing/2014/main" id="{CAAF6535-7E45-954E-9F11-F1F0B0EBA83B}"/>
                </a:ext>
              </a:extLst>
            </p:cNvPr>
            <p:cNvSpPr>
              <a:spLocks noChangeAspect="1"/>
            </p:cNvSpPr>
            <p:nvPr/>
          </p:nvSpPr>
          <p:spPr>
            <a:xfrm>
              <a:off x="3333212" y="4966344"/>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1DD3671-D0C7-1C49-97B9-A4BE86E5B916}"/>
                </a:ext>
              </a:extLst>
            </p:cNvPr>
            <p:cNvGrpSpPr/>
            <p:nvPr/>
          </p:nvGrpSpPr>
          <p:grpSpPr>
            <a:xfrm>
              <a:off x="3539482" y="5172616"/>
              <a:ext cx="1690577" cy="1690576"/>
              <a:chOff x="961183" y="2226457"/>
              <a:chExt cx="1690577" cy="1690576"/>
            </a:xfrm>
          </p:grpSpPr>
          <p:sp>
            <p:nvSpPr>
              <p:cNvPr id="33" name="Oval 32">
                <a:extLst>
                  <a:ext uri="{FF2B5EF4-FFF2-40B4-BE49-F238E27FC236}">
                    <a16:creationId xmlns:a16="http://schemas.microsoft.com/office/drawing/2014/main" id="{CAC55803-FF72-F246-8DDB-31655F08F425}"/>
                  </a:ext>
                </a:extLst>
              </p:cNvPr>
              <p:cNvSpPr>
                <a:spLocks noChangeAspect="1"/>
              </p:cNvSpPr>
              <p:nvPr/>
            </p:nvSpPr>
            <p:spPr>
              <a:xfrm>
                <a:off x="961183" y="2226457"/>
                <a:ext cx="1690577" cy="1690576"/>
              </a:xfrm>
              <a:prstGeom prst="ellipse">
                <a:avLst/>
              </a:prstGeom>
              <a:solidFill>
                <a:srgbClr val="839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EAC2555C-A759-A149-8ED8-9C45DA959D84}"/>
                  </a:ext>
                </a:extLst>
              </p:cNvPr>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97A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401E545-308F-634D-8F16-624C321B5B55}"/>
                </a:ext>
              </a:extLst>
            </p:cNvPr>
            <p:cNvSpPr txBox="1"/>
            <p:nvPr/>
          </p:nvSpPr>
          <p:spPr>
            <a:xfrm>
              <a:off x="3333211" y="5387533"/>
              <a:ext cx="2103121" cy="1200329"/>
            </a:xfrm>
            <a:prstGeom prst="rect">
              <a:avLst/>
            </a:prstGeom>
            <a:noFill/>
          </p:spPr>
          <p:txBody>
            <a:bodyPr wrap="square" rtlCol="0">
              <a:spAutoFit/>
            </a:bodyPr>
            <a:lstStyle/>
            <a:p>
              <a:pPr algn="ctr"/>
              <a:r>
                <a:rPr lang="en-US" b="1" dirty="0">
                  <a:solidFill>
                    <a:schemeClr val="bg1"/>
                  </a:solidFill>
                </a:rPr>
                <a:t>No Strong Correlation</a:t>
              </a:r>
            </a:p>
            <a:p>
              <a:pPr algn="ctr"/>
              <a:r>
                <a:rPr lang="en-US" b="1" dirty="0">
                  <a:solidFill>
                    <a:schemeClr val="bg1"/>
                  </a:solidFill>
                </a:rPr>
                <a:t> Win Percent x Single Metric </a:t>
              </a:r>
            </a:p>
          </p:txBody>
        </p:sp>
      </p:grpSp>
    </p:spTree>
    <p:extLst>
      <p:ext uri="{BB962C8B-B14F-4D97-AF65-F5344CB8AC3E}">
        <p14:creationId xmlns:p14="http://schemas.microsoft.com/office/powerpoint/2010/main" val="2629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6EFC18A-5C38-3640-9165-478B5DECB708}"/>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884283" y="254140"/>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Viability Score</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2" name="Picture 1">
            <a:extLst>
              <a:ext uri="{FF2B5EF4-FFF2-40B4-BE49-F238E27FC236}">
                <a16:creationId xmlns:a16="http://schemas.microsoft.com/office/drawing/2014/main" id="{2693315F-8F0B-7F46-8896-1FA1137D3B8A}"/>
              </a:ext>
            </a:extLst>
          </p:cNvPr>
          <p:cNvPicPr>
            <a:picLocks noChangeAspect="1"/>
          </p:cNvPicPr>
          <p:nvPr/>
        </p:nvPicPr>
        <p:blipFill>
          <a:blip r:embed="rId4"/>
          <a:stretch>
            <a:fillRect/>
          </a:stretch>
        </p:blipFill>
        <p:spPr>
          <a:xfrm>
            <a:off x="282712" y="1666067"/>
            <a:ext cx="5203141" cy="1951178"/>
          </a:xfrm>
          <a:prstGeom prst="rect">
            <a:avLst/>
          </a:prstGeom>
        </p:spPr>
      </p:pic>
      <p:pic>
        <p:nvPicPr>
          <p:cNvPr id="3" name="Picture 2">
            <a:extLst>
              <a:ext uri="{FF2B5EF4-FFF2-40B4-BE49-F238E27FC236}">
                <a16:creationId xmlns:a16="http://schemas.microsoft.com/office/drawing/2014/main" id="{6FDEC9EB-3A48-3E41-AF99-FA5FDCD2EE24}"/>
              </a:ext>
            </a:extLst>
          </p:cNvPr>
          <p:cNvPicPr>
            <a:picLocks noChangeAspect="1"/>
          </p:cNvPicPr>
          <p:nvPr/>
        </p:nvPicPr>
        <p:blipFill>
          <a:blip r:embed="rId5"/>
          <a:stretch>
            <a:fillRect/>
          </a:stretch>
        </p:blipFill>
        <p:spPr>
          <a:xfrm>
            <a:off x="261326" y="3750983"/>
            <a:ext cx="5224527" cy="2058147"/>
          </a:xfrm>
          <a:prstGeom prst="rect">
            <a:avLst/>
          </a:prstGeom>
        </p:spPr>
      </p:pic>
      <p:sp>
        <p:nvSpPr>
          <p:cNvPr id="4" name="TextBox 3">
            <a:extLst>
              <a:ext uri="{FF2B5EF4-FFF2-40B4-BE49-F238E27FC236}">
                <a16:creationId xmlns:a16="http://schemas.microsoft.com/office/drawing/2014/main" id="{49180146-A006-0E47-AD63-3C4A7E7832B1}"/>
              </a:ext>
            </a:extLst>
          </p:cNvPr>
          <p:cNvSpPr txBox="1"/>
          <p:nvPr/>
        </p:nvSpPr>
        <p:spPr>
          <a:xfrm>
            <a:off x="6096000" y="2801637"/>
            <a:ext cx="5354158" cy="1631216"/>
          </a:xfrm>
          <a:prstGeom prst="rect">
            <a:avLst/>
          </a:prstGeom>
          <a:noFill/>
        </p:spPr>
        <p:txBody>
          <a:bodyPr wrap="square" rtlCol="0">
            <a:spAutoFit/>
          </a:bodyPr>
          <a:lstStyle/>
          <a:p>
            <a:r>
              <a:rPr lang="en-US" sz="2000" dirty="0">
                <a:solidFill>
                  <a:schemeClr val="bg1"/>
                </a:solidFill>
              </a:rPr>
              <a:t>This equation was designed to take the most important metrics and use them to create an overall viability score. Using this score we can find the most effective champion in their respective role.</a:t>
            </a:r>
          </a:p>
        </p:txBody>
      </p:sp>
      <p:pic>
        <p:nvPicPr>
          <p:cNvPr id="9" name="Graphic 8">
            <a:extLst>
              <a:ext uri="{FF2B5EF4-FFF2-40B4-BE49-F238E27FC236}">
                <a16:creationId xmlns:a16="http://schemas.microsoft.com/office/drawing/2014/main" id="{574C9A4D-3CCC-DE4F-8634-9874251BAF1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0" y="0"/>
            <a:ext cx="914400" cy="914400"/>
          </a:xfrm>
          <a:prstGeom prst="rect">
            <a:avLst/>
          </a:prstGeom>
        </p:spPr>
      </p:pic>
    </p:spTree>
    <p:extLst>
      <p:ext uri="{BB962C8B-B14F-4D97-AF65-F5344CB8AC3E}">
        <p14:creationId xmlns:p14="http://schemas.microsoft.com/office/powerpoint/2010/main" val="396932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B5D38D46-A8CB-6345-8818-926D6AC71D04}"/>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2915813" y="180570"/>
            <a:ext cx="64234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Super Squad</a:t>
            </a:r>
          </a:p>
        </p:txBody>
      </p:sp>
      <p:pic>
        <p:nvPicPr>
          <p:cNvPr id="3" name="Picture 2" descr="A picture containing table, sitting, glass, holding&#10;&#10;Description automatically generated">
            <a:extLst>
              <a:ext uri="{FF2B5EF4-FFF2-40B4-BE49-F238E27FC236}">
                <a16:creationId xmlns:a16="http://schemas.microsoft.com/office/drawing/2014/main" id="{46F79FBB-B04E-4C59-BEED-5E729D4671B1}"/>
              </a:ext>
            </a:extLst>
          </p:cNvPr>
          <p:cNvPicPr>
            <a:picLocks noChangeAspect="1"/>
          </p:cNvPicPr>
          <p:nvPr/>
        </p:nvPicPr>
        <p:blipFill>
          <a:blip r:embed="rId4"/>
          <a:stretch>
            <a:fillRect/>
          </a:stretch>
        </p:blipFill>
        <p:spPr>
          <a:xfrm>
            <a:off x="387875" y="1579868"/>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picture containing sport, water, swimming, person&#10;&#10;Description automatically generated">
            <a:extLst>
              <a:ext uri="{FF2B5EF4-FFF2-40B4-BE49-F238E27FC236}">
                <a16:creationId xmlns:a16="http://schemas.microsoft.com/office/drawing/2014/main" id="{F221A28C-7193-41AE-8CBE-0B5CC79716B4}"/>
              </a:ext>
            </a:extLst>
          </p:cNvPr>
          <p:cNvPicPr>
            <a:picLocks noChangeAspect="1"/>
          </p:cNvPicPr>
          <p:nvPr/>
        </p:nvPicPr>
        <p:blipFill>
          <a:blip r:embed="rId5"/>
          <a:stretch>
            <a:fillRect/>
          </a:stretch>
        </p:blipFill>
        <p:spPr>
          <a:xfrm>
            <a:off x="4710453" y="2062444"/>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close up&#10;&#10;Description automatically generated">
            <a:extLst>
              <a:ext uri="{FF2B5EF4-FFF2-40B4-BE49-F238E27FC236}">
                <a16:creationId xmlns:a16="http://schemas.microsoft.com/office/drawing/2014/main" id="{3CFF4B00-9F77-4FA8-9138-7EF5F834604F}"/>
              </a:ext>
            </a:extLst>
          </p:cNvPr>
          <p:cNvPicPr>
            <a:picLocks noChangeAspect="1"/>
          </p:cNvPicPr>
          <p:nvPr/>
        </p:nvPicPr>
        <p:blipFill>
          <a:blip r:embed="rId6"/>
          <a:stretch>
            <a:fillRect/>
          </a:stretch>
        </p:blipFill>
        <p:spPr>
          <a:xfrm>
            <a:off x="2471775" y="4545492"/>
            <a:ext cx="2947306" cy="1657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picture containing swimming, green, sitting, hat&#10;&#10;Description automatically generated">
            <a:extLst>
              <a:ext uri="{FF2B5EF4-FFF2-40B4-BE49-F238E27FC236}">
                <a16:creationId xmlns:a16="http://schemas.microsoft.com/office/drawing/2014/main" id="{881A52E4-6234-4EA9-B090-7E87C1973B01}"/>
              </a:ext>
            </a:extLst>
          </p:cNvPr>
          <p:cNvPicPr>
            <a:picLocks noChangeAspect="1"/>
          </p:cNvPicPr>
          <p:nvPr/>
        </p:nvPicPr>
        <p:blipFill>
          <a:blip r:embed="rId7"/>
          <a:stretch>
            <a:fillRect/>
          </a:stretch>
        </p:blipFill>
        <p:spPr>
          <a:xfrm>
            <a:off x="9176235" y="1658044"/>
            <a:ext cx="2809346" cy="1657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picture containing person, baseball, sitting, holding&#10;&#10;Description automatically generated">
            <a:extLst>
              <a:ext uri="{FF2B5EF4-FFF2-40B4-BE49-F238E27FC236}">
                <a16:creationId xmlns:a16="http://schemas.microsoft.com/office/drawing/2014/main" id="{1A3B5571-1E64-4112-A5D0-F35B32F24C07}"/>
              </a:ext>
            </a:extLst>
          </p:cNvPr>
          <p:cNvPicPr>
            <a:picLocks noChangeAspect="1"/>
          </p:cNvPicPr>
          <p:nvPr/>
        </p:nvPicPr>
        <p:blipFill>
          <a:blip r:embed="rId8"/>
          <a:stretch>
            <a:fillRect/>
          </a:stretch>
        </p:blipFill>
        <p:spPr>
          <a:xfrm>
            <a:off x="6789380" y="4604394"/>
            <a:ext cx="2947306"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D177ACF-782F-4A34-920F-9633043C8E62}"/>
              </a:ext>
            </a:extLst>
          </p:cNvPr>
          <p:cNvSpPr txBox="1"/>
          <p:nvPr/>
        </p:nvSpPr>
        <p:spPr>
          <a:xfrm>
            <a:off x="350145" y="3210600"/>
            <a:ext cx="1031051" cy="400110"/>
          </a:xfrm>
          <a:prstGeom prst="rect">
            <a:avLst/>
          </a:prstGeom>
          <a:noFill/>
        </p:spPr>
        <p:txBody>
          <a:bodyPr wrap="none" rtlCol="0">
            <a:spAutoFit/>
          </a:bodyPr>
          <a:lstStyle/>
          <a:p>
            <a:r>
              <a:rPr lang="en-US" sz="2000" dirty="0" err="1">
                <a:solidFill>
                  <a:schemeClr val="bg1"/>
                </a:solidFill>
                <a:latin typeface="Candara" panose="020E0502030303020204" pitchFamily="34" charset="0"/>
                <a:cs typeface="Felix Titling" panose="020F0502020204030204" pitchFamily="34" charset="0"/>
              </a:rPr>
              <a:t>Karthus</a:t>
            </a:r>
            <a:endParaRPr lang="en-US" sz="2000" dirty="0">
              <a:solidFill>
                <a:schemeClr val="bg1"/>
              </a:solidFill>
              <a:latin typeface="Candara" panose="020E0502030303020204" pitchFamily="34" charset="0"/>
              <a:cs typeface="Felix Titling" panose="020F0502020204030204" pitchFamily="34" charset="0"/>
            </a:endParaRPr>
          </a:p>
        </p:txBody>
      </p:sp>
      <p:sp>
        <p:nvSpPr>
          <p:cNvPr id="20" name="TextBox 19">
            <a:extLst>
              <a:ext uri="{FF2B5EF4-FFF2-40B4-BE49-F238E27FC236}">
                <a16:creationId xmlns:a16="http://schemas.microsoft.com/office/drawing/2014/main" id="{B46DB154-DD62-4A3A-BE91-645DC7CEBBDF}"/>
              </a:ext>
            </a:extLst>
          </p:cNvPr>
          <p:cNvSpPr txBox="1"/>
          <p:nvPr/>
        </p:nvSpPr>
        <p:spPr>
          <a:xfrm>
            <a:off x="4664548" y="3693176"/>
            <a:ext cx="720069" cy="400110"/>
          </a:xfrm>
          <a:prstGeom prst="rect">
            <a:avLst/>
          </a:prstGeom>
          <a:noFill/>
        </p:spPr>
        <p:txBody>
          <a:bodyPr wrap="none" rtlCol="0">
            <a:spAutoFit/>
          </a:bodyPr>
          <a:lstStyle/>
          <a:p>
            <a:r>
              <a:rPr lang="en-US" sz="2000" dirty="0" err="1">
                <a:solidFill>
                  <a:schemeClr val="bg1"/>
                </a:solidFill>
                <a:latin typeface="Candara" panose="020E0502030303020204" pitchFamily="34" charset="0"/>
                <a:cs typeface="Felix Titling" panose="020F0502020204030204" pitchFamily="34" charset="0"/>
              </a:rPr>
              <a:t>Irelia</a:t>
            </a:r>
            <a:endParaRPr lang="en-US" sz="2000" dirty="0">
              <a:solidFill>
                <a:schemeClr val="bg1"/>
              </a:solidFill>
              <a:latin typeface="Candara" panose="020E0502030303020204" pitchFamily="34" charset="0"/>
              <a:cs typeface="Felix Titling" panose="020F0502020204030204" pitchFamily="34" charset="0"/>
            </a:endParaRPr>
          </a:p>
        </p:txBody>
      </p:sp>
      <p:sp>
        <p:nvSpPr>
          <p:cNvPr id="21" name="TextBox 20">
            <a:extLst>
              <a:ext uri="{FF2B5EF4-FFF2-40B4-BE49-F238E27FC236}">
                <a16:creationId xmlns:a16="http://schemas.microsoft.com/office/drawing/2014/main" id="{F8940EAC-7AD1-4A29-86B1-7E4D79A9BCB1}"/>
              </a:ext>
            </a:extLst>
          </p:cNvPr>
          <p:cNvSpPr txBox="1"/>
          <p:nvPr/>
        </p:nvSpPr>
        <p:spPr>
          <a:xfrm>
            <a:off x="9087244" y="3244138"/>
            <a:ext cx="922047" cy="400110"/>
          </a:xfrm>
          <a:prstGeom prst="rect">
            <a:avLst/>
          </a:prstGeom>
          <a:noFill/>
        </p:spPr>
        <p:txBody>
          <a:bodyPr wrap="none" rtlCol="0">
            <a:spAutoFit/>
          </a:bodyPr>
          <a:lstStyle/>
          <a:p>
            <a:r>
              <a:rPr lang="en-US" sz="2000" dirty="0">
                <a:solidFill>
                  <a:schemeClr val="bg1"/>
                </a:solidFill>
                <a:latin typeface="Candara" panose="020E0502030303020204" pitchFamily="34" charset="0"/>
                <a:cs typeface="Felix Titling" panose="020F0502020204030204" pitchFamily="34" charset="0"/>
              </a:rPr>
              <a:t>Signed</a:t>
            </a:r>
          </a:p>
        </p:txBody>
      </p:sp>
      <p:sp>
        <p:nvSpPr>
          <p:cNvPr id="22" name="TextBox 21">
            <a:extLst>
              <a:ext uri="{FF2B5EF4-FFF2-40B4-BE49-F238E27FC236}">
                <a16:creationId xmlns:a16="http://schemas.microsoft.com/office/drawing/2014/main" id="{F49A8F3E-732A-424D-A7CF-C405DA086A3C}"/>
              </a:ext>
            </a:extLst>
          </p:cNvPr>
          <p:cNvSpPr txBox="1"/>
          <p:nvPr/>
        </p:nvSpPr>
        <p:spPr>
          <a:xfrm>
            <a:off x="2361608" y="6219187"/>
            <a:ext cx="1119217" cy="369332"/>
          </a:xfrm>
          <a:prstGeom prst="rect">
            <a:avLst/>
          </a:prstGeom>
          <a:noFill/>
        </p:spPr>
        <p:txBody>
          <a:bodyPr wrap="none" rtlCol="0">
            <a:spAutoFit/>
          </a:bodyPr>
          <a:lstStyle/>
          <a:p>
            <a:r>
              <a:rPr lang="en-US" dirty="0" err="1">
                <a:solidFill>
                  <a:schemeClr val="bg1"/>
                </a:solidFill>
                <a:latin typeface="Candara" panose="020E0502030303020204" pitchFamily="34" charset="0"/>
              </a:rPr>
              <a:t>Kog’Maw</a:t>
            </a:r>
            <a:endParaRPr lang="en-US" dirty="0">
              <a:solidFill>
                <a:schemeClr val="bg1"/>
              </a:solidFill>
              <a:latin typeface="Candara" panose="020E0502030303020204" pitchFamily="34" charset="0"/>
            </a:endParaRPr>
          </a:p>
        </p:txBody>
      </p:sp>
      <p:sp>
        <p:nvSpPr>
          <p:cNvPr id="23" name="TextBox 22">
            <a:extLst>
              <a:ext uri="{FF2B5EF4-FFF2-40B4-BE49-F238E27FC236}">
                <a16:creationId xmlns:a16="http://schemas.microsoft.com/office/drawing/2014/main" id="{C346DAF5-3295-47B6-818D-95C93E3E0FD9}"/>
              </a:ext>
            </a:extLst>
          </p:cNvPr>
          <p:cNvSpPr txBox="1"/>
          <p:nvPr/>
        </p:nvSpPr>
        <p:spPr>
          <a:xfrm>
            <a:off x="6809601" y="6275701"/>
            <a:ext cx="853119" cy="369332"/>
          </a:xfrm>
          <a:prstGeom prst="rect">
            <a:avLst/>
          </a:prstGeom>
          <a:noFill/>
        </p:spPr>
        <p:txBody>
          <a:bodyPr wrap="none" rtlCol="0">
            <a:spAutoFit/>
          </a:bodyPr>
          <a:lstStyle/>
          <a:p>
            <a:r>
              <a:rPr lang="en-US" dirty="0" err="1">
                <a:solidFill>
                  <a:schemeClr val="bg1"/>
                </a:solidFill>
                <a:latin typeface="Candara" panose="020E0502030303020204" pitchFamily="34" charset="0"/>
              </a:rPr>
              <a:t>Soraka</a:t>
            </a:r>
            <a:endParaRPr lang="en-US" dirty="0">
              <a:solidFill>
                <a:schemeClr val="bg1"/>
              </a:solidFill>
              <a:latin typeface="Candara" panose="020E0502030303020204" pitchFamily="34" charset="0"/>
            </a:endParaRPr>
          </a:p>
        </p:txBody>
      </p:sp>
      <p:sp>
        <p:nvSpPr>
          <p:cNvPr id="16" name="TextBox 15">
            <a:extLst>
              <a:ext uri="{FF2B5EF4-FFF2-40B4-BE49-F238E27FC236}">
                <a16:creationId xmlns:a16="http://schemas.microsoft.com/office/drawing/2014/main" id="{E62829F0-69D0-4845-8492-7708B3B10ABE}"/>
              </a:ext>
            </a:extLst>
          </p:cNvPr>
          <p:cNvSpPr txBox="1"/>
          <p:nvPr/>
        </p:nvSpPr>
        <p:spPr>
          <a:xfrm>
            <a:off x="7849965" y="4282873"/>
            <a:ext cx="2588782"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Support</a:t>
            </a:r>
          </a:p>
        </p:txBody>
      </p:sp>
      <p:sp>
        <p:nvSpPr>
          <p:cNvPr id="29" name="TextBox 28">
            <a:extLst>
              <a:ext uri="{FF2B5EF4-FFF2-40B4-BE49-F238E27FC236}">
                <a16:creationId xmlns:a16="http://schemas.microsoft.com/office/drawing/2014/main" id="{55B9F083-FF70-4BE6-A2BF-D2663FD232FC}"/>
              </a:ext>
            </a:extLst>
          </p:cNvPr>
          <p:cNvSpPr txBox="1"/>
          <p:nvPr/>
        </p:nvSpPr>
        <p:spPr>
          <a:xfrm>
            <a:off x="1633535" y="1273222"/>
            <a:ext cx="2029420"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Middle</a:t>
            </a:r>
          </a:p>
        </p:txBody>
      </p:sp>
      <p:sp>
        <p:nvSpPr>
          <p:cNvPr id="30" name="TextBox 29">
            <a:extLst>
              <a:ext uri="{FF2B5EF4-FFF2-40B4-BE49-F238E27FC236}">
                <a16:creationId xmlns:a16="http://schemas.microsoft.com/office/drawing/2014/main" id="{38294127-4DDA-44B5-9F1C-86186C4B5406}"/>
              </a:ext>
            </a:extLst>
          </p:cNvPr>
          <p:cNvSpPr txBox="1"/>
          <p:nvPr/>
        </p:nvSpPr>
        <p:spPr>
          <a:xfrm>
            <a:off x="6526477" y="1689318"/>
            <a:ext cx="1544363"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Top</a:t>
            </a:r>
          </a:p>
        </p:txBody>
      </p:sp>
      <p:sp>
        <p:nvSpPr>
          <p:cNvPr id="31" name="TextBox 30">
            <a:extLst>
              <a:ext uri="{FF2B5EF4-FFF2-40B4-BE49-F238E27FC236}">
                <a16:creationId xmlns:a16="http://schemas.microsoft.com/office/drawing/2014/main" id="{4DDAD10B-7CEA-4A12-8BAA-372E9B6ABB6C}"/>
              </a:ext>
            </a:extLst>
          </p:cNvPr>
          <p:cNvSpPr txBox="1"/>
          <p:nvPr/>
        </p:nvSpPr>
        <p:spPr>
          <a:xfrm>
            <a:off x="10388437" y="1273221"/>
            <a:ext cx="2139121" cy="584775"/>
          </a:xfrm>
          <a:prstGeom prst="rect">
            <a:avLst/>
          </a:prstGeom>
          <a:noFill/>
        </p:spPr>
        <p:txBody>
          <a:bodyPr wrap="square" rtlCol="0">
            <a:spAutoFit/>
          </a:bodyPr>
          <a:lstStyle/>
          <a:p>
            <a:r>
              <a:rPr lang="en-US" sz="3200" dirty="0" err="1">
                <a:solidFill>
                  <a:schemeClr val="bg1"/>
                </a:solidFill>
                <a:latin typeface="Bangla MN" pitchFamily="2" charset="0"/>
                <a:cs typeface="Bangla MN" pitchFamily="2" charset="0"/>
              </a:rPr>
              <a:t>Jungler</a:t>
            </a:r>
            <a:endParaRPr lang="en-US" sz="3200" dirty="0">
              <a:solidFill>
                <a:schemeClr val="bg1"/>
              </a:solidFill>
              <a:latin typeface="Bangla MN" pitchFamily="2" charset="0"/>
              <a:cs typeface="Bangla MN" pitchFamily="2" charset="0"/>
            </a:endParaRPr>
          </a:p>
        </p:txBody>
      </p:sp>
      <p:pic>
        <p:nvPicPr>
          <p:cNvPr id="19" name="Graphic 18">
            <a:extLst>
              <a:ext uri="{FF2B5EF4-FFF2-40B4-BE49-F238E27FC236}">
                <a16:creationId xmlns:a16="http://schemas.microsoft.com/office/drawing/2014/main" id="{342D37BE-12CD-FD41-9884-71BFBFDC3C5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0" y="0"/>
            <a:ext cx="914400" cy="914400"/>
          </a:xfrm>
          <a:prstGeom prst="rect">
            <a:avLst/>
          </a:prstGeom>
        </p:spPr>
      </p:pic>
      <p:sp>
        <p:nvSpPr>
          <p:cNvPr id="27" name="TextBox 26">
            <a:extLst>
              <a:ext uri="{FF2B5EF4-FFF2-40B4-BE49-F238E27FC236}">
                <a16:creationId xmlns:a16="http://schemas.microsoft.com/office/drawing/2014/main" id="{FBD6D82F-3C63-F141-82F2-50C2A6C103CB}"/>
              </a:ext>
            </a:extLst>
          </p:cNvPr>
          <p:cNvSpPr txBox="1"/>
          <p:nvPr/>
        </p:nvSpPr>
        <p:spPr>
          <a:xfrm>
            <a:off x="4133372" y="4282873"/>
            <a:ext cx="2029420"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ACD</a:t>
            </a:r>
          </a:p>
        </p:txBody>
      </p:sp>
    </p:spTree>
    <p:extLst>
      <p:ext uri="{BB962C8B-B14F-4D97-AF65-F5344CB8AC3E}">
        <p14:creationId xmlns:p14="http://schemas.microsoft.com/office/powerpoint/2010/main" val="274913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5" name="Shape 3686"/>
          <p:cNvSpPr/>
          <p:nvPr/>
        </p:nvSpPr>
        <p:spPr>
          <a:xfrm>
            <a:off x="361773" y="1780256"/>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EF3425"/>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sp>
        <p:nvSpPr>
          <p:cNvPr id="57" name="Shape 2132"/>
          <p:cNvSpPr/>
          <p:nvPr/>
        </p:nvSpPr>
        <p:spPr>
          <a:xfrm rot="18900000">
            <a:off x="10076533" y="18586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749"/>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grpSp>
        <p:nvGrpSpPr>
          <p:cNvPr id="14" name="Group 13"/>
          <p:cNvGrpSpPr/>
          <p:nvPr/>
        </p:nvGrpSpPr>
        <p:grpSpPr>
          <a:xfrm>
            <a:off x="8709524" y="1937938"/>
            <a:ext cx="2559029" cy="2556905"/>
            <a:chOff x="8709524" y="1937938"/>
            <a:chExt cx="2559029" cy="2556905"/>
          </a:xfrm>
        </p:grpSpPr>
        <p:sp>
          <p:nvSpPr>
            <p:cNvPr id="45" name="Shape 2123"/>
            <p:cNvSpPr/>
            <p:nvPr/>
          </p:nvSpPr>
          <p:spPr>
            <a:xfrm rot="18900000">
              <a:off x="8709524" y="1937938"/>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6" name="Shape 2124"/>
            <p:cNvSpPr/>
            <p:nvPr/>
          </p:nvSpPr>
          <p:spPr>
            <a:xfrm rot="18900000">
              <a:off x="9997918" y="3224210"/>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7" name="Shape 2125"/>
            <p:cNvSpPr/>
            <p:nvPr/>
          </p:nvSpPr>
          <p:spPr>
            <a:xfrm rot="18900000">
              <a:off x="9538135" y="2757393"/>
              <a:ext cx="896821"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grpSp>
        <p:nvGrpSpPr>
          <p:cNvPr id="13" name="Group 12"/>
          <p:cNvGrpSpPr/>
          <p:nvPr/>
        </p:nvGrpSpPr>
        <p:grpSpPr>
          <a:xfrm>
            <a:off x="8618112" y="3309104"/>
            <a:ext cx="2559028" cy="2556908"/>
            <a:chOff x="8618112" y="3309104"/>
            <a:chExt cx="2559028" cy="2556908"/>
          </a:xfrm>
        </p:grpSpPr>
        <p:sp>
          <p:nvSpPr>
            <p:cNvPr id="48" name="Shape 2126"/>
            <p:cNvSpPr/>
            <p:nvPr/>
          </p:nvSpPr>
          <p:spPr>
            <a:xfrm rot="18900000">
              <a:off x="8618112" y="33091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9" name="Shape 2127"/>
            <p:cNvSpPr/>
            <p:nvPr/>
          </p:nvSpPr>
          <p:spPr>
            <a:xfrm rot="18900000">
              <a:off x="9906505" y="4595377"/>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0" name="Shape 2128"/>
            <p:cNvSpPr/>
            <p:nvPr/>
          </p:nvSpPr>
          <p:spPr>
            <a:xfrm rot="18900000">
              <a:off x="9446723" y="4128559"/>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grpSp>
        <p:nvGrpSpPr>
          <p:cNvPr id="12" name="Group 11"/>
          <p:cNvGrpSpPr/>
          <p:nvPr/>
        </p:nvGrpSpPr>
        <p:grpSpPr>
          <a:xfrm>
            <a:off x="7243181" y="3388439"/>
            <a:ext cx="2559029" cy="2556907"/>
            <a:chOff x="7243181" y="3388439"/>
            <a:chExt cx="2559029" cy="2556907"/>
          </a:xfrm>
        </p:grpSpPr>
        <p:sp>
          <p:nvSpPr>
            <p:cNvPr id="53" name="Shape 2129"/>
            <p:cNvSpPr/>
            <p:nvPr/>
          </p:nvSpPr>
          <p:spPr>
            <a:xfrm rot="18900000">
              <a:off x="7243181" y="3388439"/>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4" name="Shape 2130"/>
            <p:cNvSpPr/>
            <p:nvPr/>
          </p:nvSpPr>
          <p:spPr>
            <a:xfrm rot="18900000">
              <a:off x="8531575" y="4674713"/>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6" name="Shape 2131"/>
            <p:cNvSpPr/>
            <p:nvPr/>
          </p:nvSpPr>
          <p:spPr>
            <a:xfrm rot="18900000">
              <a:off x="8071791" y="4207894"/>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sp>
        <p:nvSpPr>
          <p:cNvPr id="58" name="Shape 2133"/>
          <p:cNvSpPr/>
          <p:nvPr/>
        </p:nvSpPr>
        <p:spPr>
          <a:xfrm>
            <a:off x="10275247" y="2049363"/>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59" name="Shape 2134"/>
          <p:cNvSpPr/>
          <p:nvPr/>
        </p:nvSpPr>
        <p:spPr>
          <a:xfrm>
            <a:off x="8904002" y="2135205"/>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0" name="Shape 2135"/>
          <p:cNvSpPr/>
          <p:nvPr/>
        </p:nvSpPr>
        <p:spPr>
          <a:xfrm>
            <a:off x="10193519" y="3424662"/>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3" name="Shape 2136"/>
          <p:cNvSpPr/>
          <p:nvPr/>
        </p:nvSpPr>
        <p:spPr>
          <a:xfrm>
            <a:off x="8822272" y="3502585"/>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8" name="Shape 2137"/>
          <p:cNvSpPr/>
          <p:nvPr/>
        </p:nvSpPr>
        <p:spPr>
          <a:xfrm>
            <a:off x="10103869" y="4792043"/>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71" name="Shape 2138"/>
          <p:cNvSpPr/>
          <p:nvPr/>
        </p:nvSpPr>
        <p:spPr>
          <a:xfrm>
            <a:off x="7435187" y="3572592"/>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72" name="Shape 2139"/>
          <p:cNvSpPr/>
          <p:nvPr/>
        </p:nvSpPr>
        <p:spPr>
          <a:xfrm>
            <a:off x="8716786" y="4862049"/>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grpSp>
        <p:nvGrpSpPr>
          <p:cNvPr id="11" name="Group 10"/>
          <p:cNvGrpSpPr/>
          <p:nvPr/>
        </p:nvGrpSpPr>
        <p:grpSpPr>
          <a:xfrm>
            <a:off x="598061" y="1814136"/>
            <a:ext cx="2753114" cy="1360677"/>
            <a:chOff x="1128639" y="2083883"/>
            <a:chExt cx="2753114" cy="1360677"/>
          </a:xfrm>
        </p:grpSpPr>
        <p:sp>
          <p:nvSpPr>
            <p:cNvPr id="85" name="Text Box 10"/>
            <p:cNvSpPr txBox="1">
              <a:spLocks noChangeArrowheads="1"/>
            </p:cNvSpPr>
            <p:nvPr/>
          </p:nvSpPr>
          <p:spPr bwMode="auto">
            <a:xfrm>
              <a:off x="1138553" y="2398120"/>
              <a:ext cx="2743200" cy="1046440"/>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Utilized Kaggle datasets from second-hand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Required mild cleaning and merging of datasets</a:t>
              </a:r>
            </a:p>
          </p:txBody>
        </p:sp>
        <p:sp>
          <p:nvSpPr>
            <p:cNvPr id="87" name="TextBox 86"/>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Dataset</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sp>
        <p:nvSpPr>
          <p:cNvPr id="52" name="Freeform 51">
            <a:extLst>
              <a:ext uri="{FF2B5EF4-FFF2-40B4-BE49-F238E27FC236}">
                <a16:creationId xmlns:a16="http://schemas.microsoft.com/office/drawing/2014/main" id="{CFEA113D-A3CE-F04C-BD24-4033FC68309D}"/>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Shape 3686"/>
          <p:cNvSpPr/>
          <p:nvPr/>
        </p:nvSpPr>
        <p:spPr>
          <a:xfrm>
            <a:off x="3513560" y="1780256"/>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8397B1"/>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89" name="Group 88"/>
          <p:cNvGrpSpPr/>
          <p:nvPr/>
        </p:nvGrpSpPr>
        <p:grpSpPr>
          <a:xfrm>
            <a:off x="3749848" y="1814136"/>
            <a:ext cx="2753114" cy="2099341"/>
            <a:chOff x="1128639" y="2083883"/>
            <a:chExt cx="2753114" cy="2099341"/>
          </a:xfrm>
        </p:grpSpPr>
        <p:sp>
          <p:nvSpPr>
            <p:cNvPr id="92" name="Text Box 10"/>
            <p:cNvSpPr txBox="1">
              <a:spLocks noChangeArrowheads="1"/>
            </p:cNvSpPr>
            <p:nvPr/>
          </p:nvSpPr>
          <p:spPr bwMode="auto">
            <a:xfrm>
              <a:off x="1138553" y="2398120"/>
              <a:ext cx="2743200" cy="1785104"/>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Top 10 analysis did not identify obvious champions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lumMod val="85000"/>
                    </a:prstClr>
                  </a:solidFill>
                  <a:latin typeface="Candara" panose="020E0502030303020204" pitchFamily="34" charset="0"/>
                </a:rPr>
                <a:t>Correlation analysis provided insight into roles but no strong correlation with win percent</a:t>
              </a:r>
              <a:endPar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93" name="TextBox 92"/>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Analysis</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sp>
        <p:nvSpPr>
          <p:cNvPr id="94" name="Shape 3686"/>
          <p:cNvSpPr/>
          <p:nvPr/>
        </p:nvSpPr>
        <p:spPr>
          <a:xfrm>
            <a:off x="361773" y="3893278"/>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44546B"/>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95" name="Group 94"/>
          <p:cNvGrpSpPr/>
          <p:nvPr/>
        </p:nvGrpSpPr>
        <p:grpSpPr>
          <a:xfrm>
            <a:off x="598061" y="3927158"/>
            <a:ext cx="2753114" cy="1606899"/>
            <a:chOff x="1128639" y="2083883"/>
            <a:chExt cx="2753114" cy="1606899"/>
          </a:xfrm>
        </p:grpSpPr>
        <p:sp>
          <p:nvSpPr>
            <p:cNvPr id="96" name="Text Box 10"/>
            <p:cNvSpPr txBox="1">
              <a:spLocks noChangeArrowheads="1"/>
            </p:cNvSpPr>
            <p:nvPr/>
          </p:nvSpPr>
          <p:spPr bwMode="auto">
            <a:xfrm>
              <a:off x="1138553" y="2398120"/>
              <a:ext cx="2743200" cy="1292662"/>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Rather than look at </a:t>
              </a:r>
              <a:r>
                <a:rPr kumimoji="0" lang="en-US" sz="1600" b="0" i="0" u="sng"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single</a:t>
              </a: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 metric, we combined our knowledge of the game with key metrics to create a viability score</a:t>
              </a:r>
            </a:p>
          </p:txBody>
        </p:sp>
        <p:sp>
          <p:nvSpPr>
            <p:cNvPr id="97" name="TextBox 96"/>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Viability Score</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grpSp>
        <p:nvGrpSpPr>
          <p:cNvPr id="104" name="Group 103"/>
          <p:cNvGrpSpPr/>
          <p:nvPr/>
        </p:nvGrpSpPr>
        <p:grpSpPr>
          <a:xfrm>
            <a:off x="1739153" y="108335"/>
            <a:ext cx="8713694" cy="994449"/>
            <a:chOff x="3341511" y="258228"/>
            <a:chExt cx="5508978" cy="994449"/>
          </a:xfrm>
        </p:grpSpPr>
        <p:sp>
          <p:nvSpPr>
            <p:cNvPr id="105" name="TextBox 104"/>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Analysis Summary</a:t>
              </a:r>
            </a:p>
          </p:txBody>
        </p:sp>
        <p:sp>
          <p:nvSpPr>
            <p:cNvPr id="108" name="TextBox 107"/>
            <p:cNvSpPr txBox="1"/>
            <p:nvPr/>
          </p:nvSpPr>
          <p:spPr>
            <a:xfrm>
              <a:off x="4030132" y="883345"/>
              <a:ext cx="41430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Conclusions and Post-Mortem</a:t>
              </a:r>
            </a:p>
          </p:txBody>
        </p:sp>
      </p:grpSp>
      <p:sp>
        <p:nvSpPr>
          <p:cNvPr id="55" name="Shape 3686">
            <a:extLst>
              <a:ext uri="{FF2B5EF4-FFF2-40B4-BE49-F238E27FC236}">
                <a16:creationId xmlns:a16="http://schemas.microsoft.com/office/drawing/2014/main" id="{C79E2267-AEDD-964F-AED7-41AE3A233982}"/>
              </a:ext>
            </a:extLst>
          </p:cNvPr>
          <p:cNvSpPr/>
          <p:nvPr/>
        </p:nvSpPr>
        <p:spPr>
          <a:xfrm>
            <a:off x="3522628" y="3887928"/>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2C3749"/>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600"/>
          </a:p>
        </p:txBody>
      </p:sp>
      <p:grpSp>
        <p:nvGrpSpPr>
          <p:cNvPr id="61" name="Group 60">
            <a:extLst>
              <a:ext uri="{FF2B5EF4-FFF2-40B4-BE49-F238E27FC236}">
                <a16:creationId xmlns:a16="http://schemas.microsoft.com/office/drawing/2014/main" id="{41FA2519-E483-6449-8C2D-EFC51DC5D24B}"/>
              </a:ext>
            </a:extLst>
          </p:cNvPr>
          <p:cNvGrpSpPr/>
          <p:nvPr/>
        </p:nvGrpSpPr>
        <p:grpSpPr>
          <a:xfrm>
            <a:off x="3758915" y="3921808"/>
            <a:ext cx="2845068" cy="1606899"/>
            <a:chOff x="1128638" y="2083883"/>
            <a:chExt cx="2845068" cy="1606899"/>
          </a:xfrm>
        </p:grpSpPr>
        <p:sp>
          <p:nvSpPr>
            <p:cNvPr id="62" name="Text Box 10">
              <a:extLst>
                <a:ext uri="{FF2B5EF4-FFF2-40B4-BE49-F238E27FC236}">
                  <a16:creationId xmlns:a16="http://schemas.microsoft.com/office/drawing/2014/main" id="{273890A6-9194-5544-A671-7F711C9A0E42}"/>
                </a:ext>
              </a:extLst>
            </p:cNvPr>
            <p:cNvSpPr txBox="1">
              <a:spLocks noChangeArrowheads="1"/>
            </p:cNvSpPr>
            <p:nvPr/>
          </p:nvSpPr>
          <p:spPr bwMode="auto">
            <a:xfrm>
              <a:off x="1138553" y="2398120"/>
              <a:ext cx="2743200" cy="1292662"/>
            </a:xfrm>
            <a:prstGeom prst="rect">
              <a:avLst/>
            </a:prstGeom>
            <a:noFill/>
            <a:ln w="9525">
              <a:noFill/>
              <a:miter lim="800000"/>
              <a:headEnd/>
              <a:tailEnd/>
            </a:ln>
          </p:spPr>
          <p:txBody>
            <a:bodyPr wrap="square" lIns="60960" tIns="30480" rIns="60960" bIns="30480">
              <a:spAutoFit/>
            </a:bodyPr>
            <a:lstStyle/>
            <a:p>
              <a:pPr lvl="0">
                <a:defRPr/>
              </a:pPr>
              <a:r>
                <a:rPr lang="en-US" sz="1600" dirty="0">
                  <a:solidFill>
                    <a:prstClr val="white">
                      <a:lumMod val="85000"/>
                    </a:prstClr>
                  </a:solidFill>
                  <a:latin typeface="Candara" panose="020E0502030303020204" pitchFamily="34" charset="0"/>
                </a:rPr>
                <a:t>1. Utilize Riot API for real-time data</a:t>
              </a:r>
            </a:p>
            <a:p>
              <a:pPr lvl="0">
                <a:defRPr/>
              </a:pPr>
              <a:r>
                <a:rPr lang="en-US" sz="1600" dirty="0">
                  <a:solidFill>
                    <a:prstClr val="white">
                      <a:lumMod val="85000"/>
                    </a:prstClr>
                  </a:solidFill>
                  <a:latin typeface="Candara" panose="020E0502030303020204" pitchFamily="34" charset="0"/>
                </a:rPr>
                <a:t>2. More statistics on game play rather than character attributes</a:t>
              </a:r>
            </a:p>
          </p:txBody>
        </p:sp>
        <p:sp>
          <p:nvSpPr>
            <p:cNvPr id="64" name="TextBox 63">
              <a:extLst>
                <a:ext uri="{FF2B5EF4-FFF2-40B4-BE49-F238E27FC236}">
                  <a16:creationId xmlns:a16="http://schemas.microsoft.com/office/drawing/2014/main" id="{58DFD2E8-EFCD-D840-A381-F058FE808999}"/>
                </a:ext>
              </a:extLst>
            </p:cNvPr>
            <p:cNvSpPr txBox="1"/>
            <p:nvPr/>
          </p:nvSpPr>
          <p:spPr>
            <a:xfrm>
              <a:off x="1128638" y="2083883"/>
              <a:ext cx="2845068" cy="400110"/>
            </a:xfrm>
            <a:prstGeom prst="rect">
              <a:avLst/>
            </a:prstGeom>
            <a:noFill/>
          </p:spPr>
          <p:txBody>
            <a:bodyPr wrap="square" rtlCol="0">
              <a:spAutoFit/>
            </a:bodyPr>
            <a:lstStyle/>
            <a:p>
              <a:r>
                <a:rPr lang="en-US" sz="2000" b="1" dirty="0">
                  <a:solidFill>
                    <a:schemeClr val="bg1"/>
                  </a:solidFill>
                  <a:latin typeface="Candara" panose="020E0502030303020204" pitchFamily="34" charset="0"/>
                  <a:ea typeface="Roboto Light" panose="02000000000000000000" pitchFamily="2" charset="0"/>
                </a:rPr>
                <a:t>Improving Analysis</a:t>
              </a:r>
              <a:endParaRPr lang="ru-RU" sz="2000" b="1" dirty="0">
                <a:solidFill>
                  <a:schemeClr val="bg1"/>
                </a:solidFill>
                <a:latin typeface="Candara" panose="020E0502030303020204" pitchFamily="34" charset="0"/>
                <a:ea typeface="Roboto Light" panose="02000000000000000000" pitchFamily="2" charset="0"/>
              </a:endParaRPr>
            </a:p>
          </p:txBody>
        </p:sp>
      </p:grpSp>
      <p:pic>
        <p:nvPicPr>
          <p:cNvPr id="3" name="Graphic 2" descr="Internet">
            <a:extLst>
              <a:ext uri="{FF2B5EF4-FFF2-40B4-BE49-F238E27FC236}">
                <a16:creationId xmlns:a16="http://schemas.microsoft.com/office/drawing/2014/main" id="{B61FA1B1-3425-004E-943A-D5A45C611D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0570" y="3695131"/>
            <a:ext cx="586683" cy="586683"/>
          </a:xfrm>
          <a:prstGeom prst="rect">
            <a:avLst/>
          </a:prstGeom>
        </p:spPr>
      </p:pic>
      <p:pic>
        <p:nvPicPr>
          <p:cNvPr id="51" name="Graphic 50" descr="Game controller">
            <a:extLst>
              <a:ext uri="{FF2B5EF4-FFF2-40B4-BE49-F238E27FC236}">
                <a16:creationId xmlns:a16="http://schemas.microsoft.com/office/drawing/2014/main" id="{D88A02BE-7306-DA40-948A-2F2214A9703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888342" y="4989387"/>
            <a:ext cx="586683" cy="586683"/>
          </a:xfrm>
          <a:prstGeom prst="rect">
            <a:avLst/>
          </a:prstGeom>
        </p:spPr>
      </p:pic>
      <p:pic>
        <p:nvPicPr>
          <p:cNvPr id="65" name="Graphic 64" descr="Mop and bucket">
            <a:extLst>
              <a:ext uri="{FF2B5EF4-FFF2-40B4-BE49-F238E27FC236}">
                <a16:creationId xmlns:a16="http://schemas.microsoft.com/office/drawing/2014/main" id="{E6297FF7-63F7-D541-B011-B0C5923DDA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933032" y="3607092"/>
            <a:ext cx="586683" cy="586683"/>
          </a:xfrm>
          <a:prstGeom prst="rect">
            <a:avLst/>
          </a:prstGeom>
        </p:spPr>
      </p:pic>
      <p:pic>
        <p:nvPicPr>
          <p:cNvPr id="66" name="Graphic 65" descr="Bar chart">
            <a:extLst>
              <a:ext uri="{FF2B5EF4-FFF2-40B4-BE49-F238E27FC236}">
                <a16:creationId xmlns:a16="http://schemas.microsoft.com/office/drawing/2014/main" id="{37C73E36-09BD-4445-972B-C2CDB2E70A2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0268929" y="4937992"/>
            <a:ext cx="586683" cy="586683"/>
          </a:xfrm>
          <a:prstGeom prst="rect">
            <a:avLst/>
          </a:prstGeom>
        </p:spPr>
      </p:pic>
      <p:pic>
        <p:nvPicPr>
          <p:cNvPr id="67" name="Graphic 66" descr="Upward trend">
            <a:extLst>
              <a:ext uri="{FF2B5EF4-FFF2-40B4-BE49-F238E27FC236}">
                <a16:creationId xmlns:a16="http://schemas.microsoft.com/office/drawing/2014/main" id="{74E5DFF5-89B6-1446-BB34-D2C71D1221F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074090" y="2260967"/>
            <a:ext cx="586683" cy="586683"/>
          </a:xfrm>
          <a:prstGeom prst="rect">
            <a:avLst/>
          </a:prstGeom>
        </p:spPr>
      </p:pic>
      <p:pic>
        <p:nvPicPr>
          <p:cNvPr id="69" name="Graphic 68" descr="Trophy">
            <a:extLst>
              <a:ext uri="{FF2B5EF4-FFF2-40B4-BE49-F238E27FC236}">
                <a16:creationId xmlns:a16="http://schemas.microsoft.com/office/drawing/2014/main" id="{2E3218F9-27D7-4742-9AAE-7278B7A1824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0342206" y="3605822"/>
            <a:ext cx="586683" cy="586683"/>
          </a:xfrm>
          <a:prstGeom prst="rect">
            <a:avLst/>
          </a:prstGeom>
        </p:spPr>
      </p:pic>
      <p:pic>
        <p:nvPicPr>
          <p:cNvPr id="70" name="Graphic 69" descr="Customer review">
            <a:extLst>
              <a:ext uri="{FF2B5EF4-FFF2-40B4-BE49-F238E27FC236}">
                <a16:creationId xmlns:a16="http://schemas.microsoft.com/office/drawing/2014/main" id="{545B79A4-E004-A64C-8456-421E2CFB2B4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403480" y="2216951"/>
            <a:ext cx="586683" cy="586683"/>
          </a:xfrm>
          <a:prstGeom prst="rect">
            <a:avLst/>
          </a:prstGeom>
        </p:spPr>
      </p:pic>
    </p:spTree>
    <p:extLst>
      <p:ext uri="{BB962C8B-B14F-4D97-AF65-F5344CB8AC3E}">
        <p14:creationId xmlns:p14="http://schemas.microsoft.com/office/powerpoint/2010/main" val="200280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750"/>
                                        <p:tgtEl>
                                          <p:spTgt spid="104"/>
                                        </p:tgtEl>
                                      </p:cBhvr>
                                    </p:animEffect>
                                  </p:childTnLst>
                                </p:cTn>
                              </p:par>
                            </p:childTnLst>
                          </p:cTn>
                        </p:par>
                        <p:par>
                          <p:cTn id="8" fill="hold">
                            <p:stCondLst>
                              <p:cond delay="750"/>
                            </p:stCondLst>
                            <p:childTnLst>
                              <p:par>
                                <p:cTn id="9" presetID="23" presetClass="entr" presetSubtype="3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strVal val="(6*min(max(#ppt_w*#ppt_h,.3),1)-7.4)/-.7*#ppt_w"/>
                                          </p:val>
                                        </p:tav>
                                        <p:tav tm="100000">
                                          <p:val>
                                            <p:strVal val="#ppt_w"/>
                                          </p:val>
                                        </p:tav>
                                      </p:tavLst>
                                    </p:anim>
                                    <p:anim calcmode="lin" valueType="num">
                                      <p:cBhvr>
                                        <p:cTn id="12" dur="500" fill="hold"/>
                                        <p:tgtEl>
                                          <p:spTgt spid="75"/>
                                        </p:tgtEl>
                                        <p:attrNameLst>
                                          <p:attrName>ppt_h</p:attrName>
                                        </p:attrNameLst>
                                      </p:cBhvr>
                                      <p:tavLst>
                                        <p:tav tm="0">
                                          <p:val>
                                            <p:strVal val="(6*min(max(#ppt_w*#ppt_h,.3),1)-7.4)/-.7*#ppt_h"/>
                                          </p:val>
                                        </p:tav>
                                        <p:tav tm="100000">
                                          <p:val>
                                            <p:strVal val="#ppt_h"/>
                                          </p:val>
                                        </p:tav>
                                      </p:tavLst>
                                    </p:anim>
                                    <p:anim calcmode="lin" valueType="num">
                                      <p:cBhvr>
                                        <p:cTn id="13" dur="500" fill="hold"/>
                                        <p:tgtEl>
                                          <p:spTgt spid="75"/>
                                        </p:tgtEl>
                                        <p:attrNameLst>
                                          <p:attrName>ppt_x</p:attrName>
                                        </p:attrNameLst>
                                      </p:cBhvr>
                                      <p:tavLst>
                                        <p:tav tm="0">
                                          <p:val>
                                            <p:fltVal val="0.5"/>
                                          </p:val>
                                        </p:tav>
                                        <p:tav tm="100000">
                                          <p:val>
                                            <p:strVal val="#ppt_x"/>
                                          </p:val>
                                        </p:tav>
                                      </p:tavLst>
                                    </p:anim>
                                    <p:anim calcmode="lin" valueType="num">
                                      <p:cBhvr>
                                        <p:cTn id="14" dur="500" fill="hold"/>
                                        <p:tgtEl>
                                          <p:spTgt spid="75"/>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25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750"/>
                            </p:stCondLst>
                            <p:childTnLst>
                              <p:par>
                                <p:cTn id="20" presetID="23" presetClass="entr" presetSubtype="52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fltVal val="0.5"/>
                                          </p:val>
                                        </p:tav>
                                        <p:tav tm="100000">
                                          <p:val>
                                            <p:strVal val="#ppt_y"/>
                                          </p:val>
                                        </p:tav>
                                      </p:tavLst>
                                    </p:anim>
                                  </p:childTnLst>
                                </p:cTn>
                              </p:par>
                            </p:childTnLst>
                          </p:cTn>
                        </p:par>
                        <p:par>
                          <p:cTn id="26" fill="hold">
                            <p:stCondLst>
                              <p:cond delay="2250"/>
                            </p:stCondLst>
                            <p:childTnLst>
                              <p:par>
                                <p:cTn id="27" presetID="53" presetClass="entr" presetSubtype="16"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par>
                          <p:cTn id="37" fill="hold">
                            <p:stCondLst>
                              <p:cond delay="2750"/>
                            </p:stCondLst>
                            <p:childTnLst>
                              <p:par>
                                <p:cTn id="38" presetID="53" presetClass="entr" presetSubtype="16"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anim calcmode="lin" valueType="num">
                                      <p:cBhvr>
                                        <p:cTn id="40" dur="500" fill="hold"/>
                                        <p:tgtEl>
                                          <p:spTgt spid="72"/>
                                        </p:tgtEl>
                                        <p:attrNameLst>
                                          <p:attrName>ppt_w</p:attrName>
                                        </p:attrNameLst>
                                      </p:cBhvr>
                                      <p:tavLst>
                                        <p:tav tm="0">
                                          <p:val>
                                            <p:fltVal val="0"/>
                                          </p:val>
                                        </p:tav>
                                        <p:tav tm="100000">
                                          <p:val>
                                            <p:strVal val="#ppt_w"/>
                                          </p:val>
                                        </p:tav>
                                      </p:tavLst>
                                    </p:anim>
                                    <p:anim calcmode="lin" valueType="num">
                                      <p:cBhvr>
                                        <p:cTn id="41" dur="500" fill="hold"/>
                                        <p:tgtEl>
                                          <p:spTgt spid="72"/>
                                        </p:tgtEl>
                                        <p:attrNameLst>
                                          <p:attrName>ppt_h</p:attrName>
                                        </p:attrNameLst>
                                      </p:cBhvr>
                                      <p:tavLst>
                                        <p:tav tm="0">
                                          <p:val>
                                            <p:fltVal val="0"/>
                                          </p:val>
                                        </p:tav>
                                        <p:tav tm="100000">
                                          <p:val>
                                            <p:strVal val="#ppt_h"/>
                                          </p:val>
                                        </p:tav>
                                      </p:tavLst>
                                    </p:anim>
                                    <p:animEffect transition="in" filter="fade">
                                      <p:cBhvr>
                                        <p:cTn id="42" dur="500"/>
                                        <p:tgtEl>
                                          <p:spTgt spid="72"/>
                                        </p:tgtEl>
                                      </p:cBhvr>
                                    </p:animEffect>
                                  </p:childTnLst>
                                </p:cTn>
                              </p:par>
                              <p:par>
                                <p:cTn id="43" presetID="53" presetClass="entr" presetSubtype="16"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p:cTn id="45" dur="500" fill="hold"/>
                                        <p:tgtEl>
                                          <p:spTgt spid="51"/>
                                        </p:tgtEl>
                                        <p:attrNameLst>
                                          <p:attrName>ppt_w</p:attrName>
                                        </p:attrNameLst>
                                      </p:cBhvr>
                                      <p:tavLst>
                                        <p:tav tm="0">
                                          <p:val>
                                            <p:fltVal val="0"/>
                                          </p:val>
                                        </p:tav>
                                        <p:tav tm="100000">
                                          <p:val>
                                            <p:strVal val="#ppt_w"/>
                                          </p:val>
                                        </p:tav>
                                      </p:tavLst>
                                    </p:anim>
                                    <p:anim calcmode="lin" valueType="num">
                                      <p:cBhvr>
                                        <p:cTn id="46" dur="500" fill="hold"/>
                                        <p:tgtEl>
                                          <p:spTgt spid="51"/>
                                        </p:tgtEl>
                                        <p:attrNameLst>
                                          <p:attrName>ppt_h</p:attrName>
                                        </p:attrNameLst>
                                      </p:cBhvr>
                                      <p:tavLst>
                                        <p:tav tm="0">
                                          <p:val>
                                            <p:fltVal val="0"/>
                                          </p:val>
                                        </p:tav>
                                        <p:tav tm="100000">
                                          <p:val>
                                            <p:strVal val="#ppt_h"/>
                                          </p:val>
                                        </p:tav>
                                      </p:tavLst>
                                    </p:anim>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36"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p:cTn id="52" dur="500" fill="hold"/>
                                        <p:tgtEl>
                                          <p:spTgt spid="88"/>
                                        </p:tgtEl>
                                        <p:attrNameLst>
                                          <p:attrName>ppt_w</p:attrName>
                                        </p:attrNameLst>
                                      </p:cBhvr>
                                      <p:tavLst>
                                        <p:tav tm="0">
                                          <p:val>
                                            <p:strVal val="(6*min(max(#ppt_w*#ppt_h,.3),1)-7.4)/-.7*#ppt_w"/>
                                          </p:val>
                                        </p:tav>
                                        <p:tav tm="100000">
                                          <p:val>
                                            <p:strVal val="#ppt_w"/>
                                          </p:val>
                                        </p:tav>
                                      </p:tavLst>
                                    </p:anim>
                                    <p:anim calcmode="lin" valueType="num">
                                      <p:cBhvr>
                                        <p:cTn id="53" dur="500" fill="hold"/>
                                        <p:tgtEl>
                                          <p:spTgt spid="88"/>
                                        </p:tgtEl>
                                        <p:attrNameLst>
                                          <p:attrName>ppt_h</p:attrName>
                                        </p:attrNameLst>
                                      </p:cBhvr>
                                      <p:tavLst>
                                        <p:tav tm="0">
                                          <p:val>
                                            <p:strVal val="(6*min(max(#ppt_w*#ppt_h,.3),1)-7.4)/-.7*#ppt_h"/>
                                          </p:val>
                                        </p:tav>
                                        <p:tav tm="100000">
                                          <p:val>
                                            <p:strVal val="#ppt_h"/>
                                          </p:val>
                                        </p:tav>
                                      </p:tavLst>
                                    </p:anim>
                                    <p:anim calcmode="lin" valueType="num">
                                      <p:cBhvr>
                                        <p:cTn id="54" dur="500" fill="hold"/>
                                        <p:tgtEl>
                                          <p:spTgt spid="88"/>
                                        </p:tgtEl>
                                        <p:attrNameLst>
                                          <p:attrName>ppt_x</p:attrName>
                                        </p:attrNameLst>
                                      </p:cBhvr>
                                      <p:tavLst>
                                        <p:tav tm="0">
                                          <p:val>
                                            <p:fltVal val="0.5"/>
                                          </p:val>
                                        </p:tav>
                                        <p:tav tm="100000">
                                          <p:val>
                                            <p:strVal val="#ppt_x"/>
                                          </p:val>
                                        </p:tav>
                                      </p:tavLst>
                                    </p:anim>
                                    <p:anim calcmode="lin" valueType="num">
                                      <p:cBhvr>
                                        <p:cTn id="55" dur="500" fill="hold"/>
                                        <p:tgtEl>
                                          <p:spTgt spid="88"/>
                                        </p:tgtEl>
                                        <p:attrNameLst>
                                          <p:attrName>ppt_y</p:attrName>
                                        </p:attrNameLst>
                                      </p:cBhvr>
                                      <p:tavLst>
                                        <p:tav tm="0">
                                          <p:val>
                                            <p:strVal val="1+(6*min(max(#ppt_w*#ppt_h,.3),1)-7.4)/-.7*#ppt_h/2"/>
                                          </p:val>
                                        </p:tav>
                                        <p:tav tm="100000">
                                          <p:val>
                                            <p:strVal val="#ppt_y"/>
                                          </p:val>
                                        </p:tav>
                                      </p:tavLst>
                                    </p:anim>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wipe(left)">
                                      <p:cBhvr>
                                        <p:cTn id="59" dur="500"/>
                                        <p:tgtEl>
                                          <p:spTgt spid="89"/>
                                        </p:tgtEl>
                                      </p:cBhvr>
                                    </p:animEffect>
                                  </p:childTnLst>
                                </p:cTn>
                              </p:par>
                            </p:childTnLst>
                          </p:cTn>
                        </p:par>
                        <p:par>
                          <p:cTn id="60" fill="hold">
                            <p:stCondLst>
                              <p:cond delay="1000"/>
                            </p:stCondLst>
                            <p:childTnLst>
                              <p:par>
                                <p:cTn id="61" presetID="23" presetClass="entr" presetSubtype="528"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 calcmode="lin" valueType="num">
                                      <p:cBhvr>
                                        <p:cTn id="65" dur="500" fill="hold"/>
                                        <p:tgtEl>
                                          <p:spTgt spid="13"/>
                                        </p:tgtEl>
                                        <p:attrNameLst>
                                          <p:attrName>ppt_x</p:attrName>
                                        </p:attrNameLst>
                                      </p:cBhvr>
                                      <p:tavLst>
                                        <p:tav tm="0">
                                          <p:val>
                                            <p:fltVal val="0.5"/>
                                          </p:val>
                                        </p:tav>
                                        <p:tav tm="100000">
                                          <p:val>
                                            <p:strVal val="#ppt_x"/>
                                          </p:val>
                                        </p:tav>
                                      </p:tavLst>
                                    </p:anim>
                                    <p:anim calcmode="lin" valueType="num">
                                      <p:cBhvr>
                                        <p:cTn id="66" dur="500" fill="hold"/>
                                        <p:tgtEl>
                                          <p:spTgt spid="13"/>
                                        </p:tgtEl>
                                        <p:attrNameLst>
                                          <p:attrName>ppt_y</p:attrName>
                                        </p:attrNameLst>
                                      </p:cBhvr>
                                      <p:tavLst>
                                        <p:tav tm="0">
                                          <p:val>
                                            <p:fltVal val="0.5"/>
                                          </p:val>
                                        </p:tav>
                                        <p:tav tm="100000">
                                          <p:val>
                                            <p:strVal val="#ppt_y"/>
                                          </p:val>
                                        </p:tav>
                                      </p:tavLst>
                                    </p:anim>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63"/>
                                        </p:tgtEl>
                                        <p:attrNameLst>
                                          <p:attrName>style.visibility</p:attrName>
                                        </p:attrNameLst>
                                      </p:cBhvr>
                                      <p:to>
                                        <p:strVal val="visible"/>
                                      </p:to>
                                    </p:set>
                                    <p:anim calcmode="lin" valueType="num">
                                      <p:cBhvr>
                                        <p:cTn id="70" dur="500" fill="hold"/>
                                        <p:tgtEl>
                                          <p:spTgt spid="63"/>
                                        </p:tgtEl>
                                        <p:attrNameLst>
                                          <p:attrName>ppt_w</p:attrName>
                                        </p:attrNameLst>
                                      </p:cBhvr>
                                      <p:tavLst>
                                        <p:tav tm="0">
                                          <p:val>
                                            <p:fltVal val="0"/>
                                          </p:val>
                                        </p:tav>
                                        <p:tav tm="100000">
                                          <p:val>
                                            <p:strVal val="#ppt_w"/>
                                          </p:val>
                                        </p:tav>
                                      </p:tavLst>
                                    </p:anim>
                                    <p:anim calcmode="lin" valueType="num">
                                      <p:cBhvr>
                                        <p:cTn id="71" dur="500" fill="hold"/>
                                        <p:tgtEl>
                                          <p:spTgt spid="63"/>
                                        </p:tgtEl>
                                        <p:attrNameLst>
                                          <p:attrName>ppt_h</p:attrName>
                                        </p:attrNameLst>
                                      </p:cBhvr>
                                      <p:tavLst>
                                        <p:tav tm="0">
                                          <p:val>
                                            <p:fltVal val="0"/>
                                          </p:val>
                                        </p:tav>
                                        <p:tav tm="100000">
                                          <p:val>
                                            <p:strVal val="#ppt_h"/>
                                          </p:val>
                                        </p:tav>
                                      </p:tavLst>
                                    </p:anim>
                                    <p:animEffect transition="in" filter="fade">
                                      <p:cBhvr>
                                        <p:cTn id="72" dur="500"/>
                                        <p:tgtEl>
                                          <p:spTgt spid="63"/>
                                        </p:tgtEl>
                                      </p:cBhvr>
                                    </p:animEffect>
                                  </p:childTnLst>
                                </p:cTn>
                              </p:par>
                              <p:par>
                                <p:cTn id="73" presetID="53" presetClass="entr" presetSubtype="16" fill="hold" nodeType="withEffect">
                                  <p:stCondLst>
                                    <p:cond delay="0"/>
                                  </p:stCondLst>
                                  <p:childTnLst>
                                    <p:set>
                                      <p:cBhvr>
                                        <p:cTn id="74" dur="1" fill="hold">
                                          <p:stCondLst>
                                            <p:cond delay="0"/>
                                          </p:stCondLst>
                                        </p:cTn>
                                        <p:tgtEl>
                                          <p:spTgt spid="65"/>
                                        </p:tgtEl>
                                        <p:attrNameLst>
                                          <p:attrName>style.visibility</p:attrName>
                                        </p:attrNameLst>
                                      </p:cBhvr>
                                      <p:to>
                                        <p:strVal val="visible"/>
                                      </p:to>
                                    </p:set>
                                    <p:anim calcmode="lin" valueType="num">
                                      <p:cBhvr>
                                        <p:cTn id="75" dur="500" fill="hold"/>
                                        <p:tgtEl>
                                          <p:spTgt spid="65"/>
                                        </p:tgtEl>
                                        <p:attrNameLst>
                                          <p:attrName>ppt_w</p:attrName>
                                        </p:attrNameLst>
                                      </p:cBhvr>
                                      <p:tavLst>
                                        <p:tav tm="0">
                                          <p:val>
                                            <p:fltVal val="0"/>
                                          </p:val>
                                        </p:tav>
                                        <p:tav tm="100000">
                                          <p:val>
                                            <p:strVal val="#ppt_w"/>
                                          </p:val>
                                        </p:tav>
                                      </p:tavLst>
                                    </p:anim>
                                    <p:anim calcmode="lin" valueType="num">
                                      <p:cBhvr>
                                        <p:cTn id="76" dur="500" fill="hold"/>
                                        <p:tgtEl>
                                          <p:spTgt spid="65"/>
                                        </p:tgtEl>
                                        <p:attrNameLst>
                                          <p:attrName>ppt_h</p:attrName>
                                        </p:attrNameLst>
                                      </p:cBhvr>
                                      <p:tavLst>
                                        <p:tav tm="0">
                                          <p:val>
                                            <p:fltVal val="0"/>
                                          </p:val>
                                        </p:tav>
                                        <p:tav tm="100000">
                                          <p:val>
                                            <p:strVal val="#ppt_h"/>
                                          </p:val>
                                        </p:tav>
                                      </p:tavLst>
                                    </p:anim>
                                    <p:animEffect transition="in" filter="fade">
                                      <p:cBhvr>
                                        <p:cTn id="77" dur="500"/>
                                        <p:tgtEl>
                                          <p:spTgt spid="65"/>
                                        </p:tgtEl>
                                      </p:cBhvr>
                                    </p:animEffect>
                                  </p:childTnLst>
                                </p:cTn>
                              </p:par>
                            </p:childTnLst>
                          </p:cTn>
                        </p:par>
                        <p:par>
                          <p:cTn id="78" fill="hold">
                            <p:stCondLst>
                              <p:cond delay="2000"/>
                            </p:stCondLst>
                            <p:childTnLst>
                              <p:par>
                                <p:cTn id="79" presetID="53" presetClass="entr" presetSubtype="16" fill="hold" grpId="0" nodeType="afterEffect">
                                  <p:stCondLst>
                                    <p:cond delay="0"/>
                                  </p:stCondLst>
                                  <p:childTnLst>
                                    <p:set>
                                      <p:cBhvr>
                                        <p:cTn id="80" dur="1" fill="hold">
                                          <p:stCondLst>
                                            <p:cond delay="0"/>
                                          </p:stCondLst>
                                        </p:cTn>
                                        <p:tgtEl>
                                          <p:spTgt spid="68"/>
                                        </p:tgtEl>
                                        <p:attrNameLst>
                                          <p:attrName>style.visibility</p:attrName>
                                        </p:attrNameLst>
                                      </p:cBhvr>
                                      <p:to>
                                        <p:strVal val="visible"/>
                                      </p:to>
                                    </p:set>
                                    <p:anim calcmode="lin" valueType="num">
                                      <p:cBhvr>
                                        <p:cTn id="81" dur="500" fill="hold"/>
                                        <p:tgtEl>
                                          <p:spTgt spid="68"/>
                                        </p:tgtEl>
                                        <p:attrNameLst>
                                          <p:attrName>ppt_w</p:attrName>
                                        </p:attrNameLst>
                                      </p:cBhvr>
                                      <p:tavLst>
                                        <p:tav tm="0">
                                          <p:val>
                                            <p:fltVal val="0"/>
                                          </p:val>
                                        </p:tav>
                                        <p:tav tm="100000">
                                          <p:val>
                                            <p:strVal val="#ppt_w"/>
                                          </p:val>
                                        </p:tav>
                                      </p:tavLst>
                                    </p:anim>
                                    <p:anim calcmode="lin" valueType="num">
                                      <p:cBhvr>
                                        <p:cTn id="82" dur="500" fill="hold"/>
                                        <p:tgtEl>
                                          <p:spTgt spid="68"/>
                                        </p:tgtEl>
                                        <p:attrNameLst>
                                          <p:attrName>ppt_h</p:attrName>
                                        </p:attrNameLst>
                                      </p:cBhvr>
                                      <p:tavLst>
                                        <p:tav tm="0">
                                          <p:val>
                                            <p:fltVal val="0"/>
                                          </p:val>
                                        </p:tav>
                                        <p:tav tm="100000">
                                          <p:val>
                                            <p:strVal val="#ppt_h"/>
                                          </p:val>
                                        </p:tav>
                                      </p:tavLst>
                                    </p:anim>
                                    <p:animEffect transition="in" filter="fade">
                                      <p:cBhvr>
                                        <p:cTn id="83" dur="500"/>
                                        <p:tgtEl>
                                          <p:spTgt spid="68"/>
                                        </p:tgtEl>
                                      </p:cBhvr>
                                    </p:animEffect>
                                  </p:childTnLst>
                                </p:cTn>
                              </p:par>
                              <p:par>
                                <p:cTn id="84" presetID="53" presetClass="entr" presetSubtype="16" fill="hold" nodeType="with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p:cTn id="86" dur="500" fill="hold"/>
                                        <p:tgtEl>
                                          <p:spTgt spid="66"/>
                                        </p:tgtEl>
                                        <p:attrNameLst>
                                          <p:attrName>ppt_w</p:attrName>
                                        </p:attrNameLst>
                                      </p:cBhvr>
                                      <p:tavLst>
                                        <p:tav tm="0">
                                          <p:val>
                                            <p:fltVal val="0"/>
                                          </p:val>
                                        </p:tav>
                                        <p:tav tm="100000">
                                          <p:val>
                                            <p:strVal val="#ppt_w"/>
                                          </p:val>
                                        </p:tav>
                                      </p:tavLst>
                                    </p:anim>
                                    <p:anim calcmode="lin" valueType="num">
                                      <p:cBhvr>
                                        <p:cTn id="87" dur="500" fill="hold"/>
                                        <p:tgtEl>
                                          <p:spTgt spid="66"/>
                                        </p:tgtEl>
                                        <p:attrNameLst>
                                          <p:attrName>ppt_h</p:attrName>
                                        </p:attrNameLst>
                                      </p:cBhvr>
                                      <p:tavLst>
                                        <p:tav tm="0">
                                          <p:val>
                                            <p:fltVal val="0"/>
                                          </p:val>
                                        </p:tav>
                                        <p:tav tm="100000">
                                          <p:val>
                                            <p:strVal val="#ppt_h"/>
                                          </p:val>
                                        </p:tav>
                                      </p:tavLst>
                                    </p:anim>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23" presetClass="entr" presetSubtype="36" fill="hold" grpId="0" nodeType="clickEffect">
                                  <p:stCondLst>
                                    <p:cond delay="0"/>
                                  </p:stCondLst>
                                  <p:childTnLst>
                                    <p:set>
                                      <p:cBhvr>
                                        <p:cTn id="92" dur="1" fill="hold">
                                          <p:stCondLst>
                                            <p:cond delay="0"/>
                                          </p:stCondLst>
                                        </p:cTn>
                                        <p:tgtEl>
                                          <p:spTgt spid="94"/>
                                        </p:tgtEl>
                                        <p:attrNameLst>
                                          <p:attrName>style.visibility</p:attrName>
                                        </p:attrNameLst>
                                      </p:cBhvr>
                                      <p:to>
                                        <p:strVal val="visible"/>
                                      </p:to>
                                    </p:set>
                                    <p:anim calcmode="lin" valueType="num">
                                      <p:cBhvr>
                                        <p:cTn id="93" dur="500" fill="hold"/>
                                        <p:tgtEl>
                                          <p:spTgt spid="94"/>
                                        </p:tgtEl>
                                        <p:attrNameLst>
                                          <p:attrName>ppt_w</p:attrName>
                                        </p:attrNameLst>
                                      </p:cBhvr>
                                      <p:tavLst>
                                        <p:tav tm="0">
                                          <p:val>
                                            <p:strVal val="(6*min(max(#ppt_w*#ppt_h,.3),1)-7.4)/-.7*#ppt_w"/>
                                          </p:val>
                                        </p:tav>
                                        <p:tav tm="100000">
                                          <p:val>
                                            <p:strVal val="#ppt_w"/>
                                          </p:val>
                                        </p:tav>
                                      </p:tavLst>
                                    </p:anim>
                                    <p:anim calcmode="lin" valueType="num">
                                      <p:cBhvr>
                                        <p:cTn id="94" dur="500" fill="hold"/>
                                        <p:tgtEl>
                                          <p:spTgt spid="94"/>
                                        </p:tgtEl>
                                        <p:attrNameLst>
                                          <p:attrName>ppt_h</p:attrName>
                                        </p:attrNameLst>
                                      </p:cBhvr>
                                      <p:tavLst>
                                        <p:tav tm="0">
                                          <p:val>
                                            <p:strVal val="(6*min(max(#ppt_w*#ppt_h,.3),1)-7.4)/-.7*#ppt_h"/>
                                          </p:val>
                                        </p:tav>
                                        <p:tav tm="100000">
                                          <p:val>
                                            <p:strVal val="#ppt_h"/>
                                          </p:val>
                                        </p:tav>
                                      </p:tavLst>
                                    </p:anim>
                                    <p:anim calcmode="lin" valueType="num">
                                      <p:cBhvr>
                                        <p:cTn id="95" dur="500" fill="hold"/>
                                        <p:tgtEl>
                                          <p:spTgt spid="94"/>
                                        </p:tgtEl>
                                        <p:attrNameLst>
                                          <p:attrName>ppt_x</p:attrName>
                                        </p:attrNameLst>
                                      </p:cBhvr>
                                      <p:tavLst>
                                        <p:tav tm="0">
                                          <p:val>
                                            <p:fltVal val="0.5"/>
                                          </p:val>
                                        </p:tav>
                                        <p:tav tm="100000">
                                          <p:val>
                                            <p:strVal val="#ppt_x"/>
                                          </p:val>
                                        </p:tav>
                                      </p:tavLst>
                                    </p:anim>
                                    <p:anim calcmode="lin" valueType="num">
                                      <p:cBhvr>
                                        <p:cTn id="96" dur="500" fill="hold"/>
                                        <p:tgtEl>
                                          <p:spTgt spid="94"/>
                                        </p:tgtEl>
                                        <p:attrNameLst>
                                          <p:attrName>ppt_y</p:attrName>
                                        </p:attrNameLst>
                                      </p:cBhvr>
                                      <p:tavLst>
                                        <p:tav tm="0">
                                          <p:val>
                                            <p:strVal val="1+(6*min(max(#ppt_w*#ppt_h,.3),1)-7.4)/-.7*#ppt_h/2"/>
                                          </p:val>
                                        </p:tav>
                                        <p:tav tm="100000">
                                          <p:val>
                                            <p:strVal val="#ppt_y"/>
                                          </p:val>
                                        </p:tav>
                                      </p:tavLst>
                                    </p:anim>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95"/>
                                        </p:tgtEl>
                                        <p:attrNameLst>
                                          <p:attrName>style.visibility</p:attrName>
                                        </p:attrNameLst>
                                      </p:cBhvr>
                                      <p:to>
                                        <p:strVal val="visible"/>
                                      </p:to>
                                    </p:set>
                                    <p:animEffect transition="in" filter="wipe(left)">
                                      <p:cBhvr>
                                        <p:cTn id="100" dur="500"/>
                                        <p:tgtEl>
                                          <p:spTgt spid="95"/>
                                        </p:tgtEl>
                                      </p:cBhvr>
                                    </p:animEffect>
                                  </p:childTnLst>
                                </p:cTn>
                              </p:par>
                            </p:childTnLst>
                          </p:cTn>
                        </p:par>
                        <p:par>
                          <p:cTn id="101" fill="hold">
                            <p:stCondLst>
                              <p:cond delay="1000"/>
                            </p:stCondLst>
                            <p:childTnLst>
                              <p:par>
                                <p:cTn id="102" presetID="23" presetClass="entr" presetSubtype="528" fill="hold" nodeType="afterEffect">
                                  <p:stCondLst>
                                    <p:cond delay="0"/>
                                  </p:stCondLst>
                                  <p:childTnLst>
                                    <p:set>
                                      <p:cBhvr>
                                        <p:cTn id="103" dur="1" fill="hold">
                                          <p:stCondLst>
                                            <p:cond delay="0"/>
                                          </p:stCondLst>
                                        </p:cTn>
                                        <p:tgtEl>
                                          <p:spTgt spid="14"/>
                                        </p:tgtEl>
                                        <p:attrNameLst>
                                          <p:attrName>style.visibility</p:attrName>
                                        </p:attrNameLst>
                                      </p:cBhvr>
                                      <p:to>
                                        <p:strVal val="visible"/>
                                      </p:to>
                                    </p:set>
                                    <p:anim calcmode="lin" valueType="num">
                                      <p:cBhvr>
                                        <p:cTn id="104" dur="500" fill="hold"/>
                                        <p:tgtEl>
                                          <p:spTgt spid="14"/>
                                        </p:tgtEl>
                                        <p:attrNameLst>
                                          <p:attrName>ppt_w</p:attrName>
                                        </p:attrNameLst>
                                      </p:cBhvr>
                                      <p:tavLst>
                                        <p:tav tm="0">
                                          <p:val>
                                            <p:fltVal val="0"/>
                                          </p:val>
                                        </p:tav>
                                        <p:tav tm="100000">
                                          <p:val>
                                            <p:strVal val="#ppt_w"/>
                                          </p:val>
                                        </p:tav>
                                      </p:tavLst>
                                    </p:anim>
                                    <p:anim calcmode="lin" valueType="num">
                                      <p:cBhvr>
                                        <p:cTn id="105" dur="500" fill="hold"/>
                                        <p:tgtEl>
                                          <p:spTgt spid="14"/>
                                        </p:tgtEl>
                                        <p:attrNameLst>
                                          <p:attrName>ppt_h</p:attrName>
                                        </p:attrNameLst>
                                      </p:cBhvr>
                                      <p:tavLst>
                                        <p:tav tm="0">
                                          <p:val>
                                            <p:fltVal val="0"/>
                                          </p:val>
                                        </p:tav>
                                        <p:tav tm="100000">
                                          <p:val>
                                            <p:strVal val="#ppt_h"/>
                                          </p:val>
                                        </p:tav>
                                      </p:tavLst>
                                    </p:anim>
                                    <p:anim calcmode="lin" valueType="num">
                                      <p:cBhvr>
                                        <p:cTn id="106" dur="500" fill="hold"/>
                                        <p:tgtEl>
                                          <p:spTgt spid="14"/>
                                        </p:tgtEl>
                                        <p:attrNameLst>
                                          <p:attrName>ppt_x</p:attrName>
                                        </p:attrNameLst>
                                      </p:cBhvr>
                                      <p:tavLst>
                                        <p:tav tm="0">
                                          <p:val>
                                            <p:fltVal val="0.5"/>
                                          </p:val>
                                        </p:tav>
                                        <p:tav tm="100000">
                                          <p:val>
                                            <p:strVal val="#ppt_x"/>
                                          </p:val>
                                        </p:tav>
                                      </p:tavLst>
                                    </p:anim>
                                    <p:anim calcmode="lin" valueType="num">
                                      <p:cBhvr>
                                        <p:cTn id="107" dur="500" fill="hold"/>
                                        <p:tgtEl>
                                          <p:spTgt spid="14"/>
                                        </p:tgtEl>
                                        <p:attrNameLst>
                                          <p:attrName>ppt_y</p:attrName>
                                        </p:attrNameLst>
                                      </p:cBhvr>
                                      <p:tavLst>
                                        <p:tav tm="0">
                                          <p:val>
                                            <p:fltVal val="0.5"/>
                                          </p:val>
                                        </p:tav>
                                        <p:tav tm="100000">
                                          <p:val>
                                            <p:strVal val="#ppt_y"/>
                                          </p:val>
                                        </p:tav>
                                      </p:tavLst>
                                    </p:anim>
                                  </p:childTnLst>
                                </p:cTn>
                              </p:par>
                            </p:childTnLst>
                          </p:cTn>
                        </p:par>
                        <p:par>
                          <p:cTn id="108" fill="hold">
                            <p:stCondLst>
                              <p:cond delay="1500"/>
                            </p:stCondLst>
                            <p:childTnLst>
                              <p:par>
                                <p:cTn id="109" presetID="53" presetClass="entr" presetSubtype="16" fill="hold" grpId="0" nodeType="afterEffect">
                                  <p:stCondLst>
                                    <p:cond delay="0"/>
                                  </p:stCondLst>
                                  <p:childTnLst>
                                    <p:set>
                                      <p:cBhvr>
                                        <p:cTn id="110" dur="1" fill="hold">
                                          <p:stCondLst>
                                            <p:cond delay="0"/>
                                          </p:stCondLst>
                                        </p:cTn>
                                        <p:tgtEl>
                                          <p:spTgt spid="59"/>
                                        </p:tgtEl>
                                        <p:attrNameLst>
                                          <p:attrName>style.visibility</p:attrName>
                                        </p:attrNameLst>
                                      </p:cBhvr>
                                      <p:to>
                                        <p:strVal val="visible"/>
                                      </p:to>
                                    </p:set>
                                    <p:anim calcmode="lin" valueType="num">
                                      <p:cBhvr>
                                        <p:cTn id="111" dur="500" fill="hold"/>
                                        <p:tgtEl>
                                          <p:spTgt spid="59"/>
                                        </p:tgtEl>
                                        <p:attrNameLst>
                                          <p:attrName>ppt_w</p:attrName>
                                        </p:attrNameLst>
                                      </p:cBhvr>
                                      <p:tavLst>
                                        <p:tav tm="0">
                                          <p:val>
                                            <p:fltVal val="0"/>
                                          </p:val>
                                        </p:tav>
                                        <p:tav tm="100000">
                                          <p:val>
                                            <p:strVal val="#ppt_w"/>
                                          </p:val>
                                        </p:tav>
                                      </p:tavLst>
                                    </p:anim>
                                    <p:anim calcmode="lin" valueType="num">
                                      <p:cBhvr>
                                        <p:cTn id="112" dur="500" fill="hold"/>
                                        <p:tgtEl>
                                          <p:spTgt spid="59"/>
                                        </p:tgtEl>
                                        <p:attrNameLst>
                                          <p:attrName>ppt_h</p:attrName>
                                        </p:attrNameLst>
                                      </p:cBhvr>
                                      <p:tavLst>
                                        <p:tav tm="0">
                                          <p:val>
                                            <p:fltVal val="0"/>
                                          </p:val>
                                        </p:tav>
                                        <p:tav tm="100000">
                                          <p:val>
                                            <p:strVal val="#ppt_h"/>
                                          </p:val>
                                        </p:tav>
                                      </p:tavLst>
                                    </p:anim>
                                    <p:animEffect transition="in" filter="fade">
                                      <p:cBhvr>
                                        <p:cTn id="113" dur="500"/>
                                        <p:tgtEl>
                                          <p:spTgt spid="59"/>
                                        </p:tgtEl>
                                      </p:cBhvr>
                                    </p:animEffect>
                                  </p:childTnLst>
                                </p:cTn>
                              </p:par>
                              <p:par>
                                <p:cTn id="114" presetID="53" presetClass="entr" presetSubtype="16" fill="hold" nodeType="withEffect">
                                  <p:stCondLst>
                                    <p:cond delay="0"/>
                                  </p:stCondLst>
                                  <p:childTnLst>
                                    <p:set>
                                      <p:cBhvr>
                                        <p:cTn id="115" dur="1" fill="hold">
                                          <p:stCondLst>
                                            <p:cond delay="0"/>
                                          </p:stCondLst>
                                        </p:cTn>
                                        <p:tgtEl>
                                          <p:spTgt spid="67"/>
                                        </p:tgtEl>
                                        <p:attrNameLst>
                                          <p:attrName>style.visibility</p:attrName>
                                        </p:attrNameLst>
                                      </p:cBhvr>
                                      <p:to>
                                        <p:strVal val="visible"/>
                                      </p:to>
                                    </p:set>
                                    <p:anim calcmode="lin" valueType="num">
                                      <p:cBhvr>
                                        <p:cTn id="116" dur="500" fill="hold"/>
                                        <p:tgtEl>
                                          <p:spTgt spid="67"/>
                                        </p:tgtEl>
                                        <p:attrNameLst>
                                          <p:attrName>ppt_w</p:attrName>
                                        </p:attrNameLst>
                                      </p:cBhvr>
                                      <p:tavLst>
                                        <p:tav tm="0">
                                          <p:val>
                                            <p:fltVal val="0"/>
                                          </p:val>
                                        </p:tav>
                                        <p:tav tm="100000">
                                          <p:val>
                                            <p:strVal val="#ppt_w"/>
                                          </p:val>
                                        </p:tav>
                                      </p:tavLst>
                                    </p:anim>
                                    <p:anim calcmode="lin" valueType="num">
                                      <p:cBhvr>
                                        <p:cTn id="117" dur="500" fill="hold"/>
                                        <p:tgtEl>
                                          <p:spTgt spid="67"/>
                                        </p:tgtEl>
                                        <p:attrNameLst>
                                          <p:attrName>ppt_h</p:attrName>
                                        </p:attrNameLst>
                                      </p:cBhvr>
                                      <p:tavLst>
                                        <p:tav tm="0">
                                          <p:val>
                                            <p:fltVal val="0"/>
                                          </p:val>
                                        </p:tav>
                                        <p:tav tm="100000">
                                          <p:val>
                                            <p:strVal val="#ppt_h"/>
                                          </p:val>
                                        </p:tav>
                                      </p:tavLst>
                                    </p:anim>
                                    <p:animEffect transition="in" filter="fade">
                                      <p:cBhvr>
                                        <p:cTn id="118" dur="500"/>
                                        <p:tgtEl>
                                          <p:spTgt spid="67"/>
                                        </p:tgtEl>
                                      </p:cBhvr>
                                    </p:animEffect>
                                  </p:childTnLst>
                                </p:cTn>
                              </p:par>
                            </p:childTnLst>
                          </p:cTn>
                        </p:par>
                        <p:par>
                          <p:cTn id="119" fill="hold">
                            <p:stCondLst>
                              <p:cond delay="2000"/>
                            </p:stCondLst>
                            <p:childTnLst>
                              <p:par>
                                <p:cTn id="120" presetID="53" presetClass="entr" presetSubtype="16" fill="hold" grpId="0" nodeType="afterEffect">
                                  <p:stCondLst>
                                    <p:cond delay="0"/>
                                  </p:stCondLst>
                                  <p:childTnLst>
                                    <p:set>
                                      <p:cBhvr>
                                        <p:cTn id="121" dur="1" fill="hold">
                                          <p:stCondLst>
                                            <p:cond delay="0"/>
                                          </p:stCondLst>
                                        </p:cTn>
                                        <p:tgtEl>
                                          <p:spTgt spid="60"/>
                                        </p:tgtEl>
                                        <p:attrNameLst>
                                          <p:attrName>style.visibility</p:attrName>
                                        </p:attrNameLst>
                                      </p:cBhvr>
                                      <p:to>
                                        <p:strVal val="visible"/>
                                      </p:to>
                                    </p:set>
                                    <p:anim calcmode="lin" valueType="num">
                                      <p:cBhvr>
                                        <p:cTn id="122" dur="500" fill="hold"/>
                                        <p:tgtEl>
                                          <p:spTgt spid="60"/>
                                        </p:tgtEl>
                                        <p:attrNameLst>
                                          <p:attrName>ppt_w</p:attrName>
                                        </p:attrNameLst>
                                      </p:cBhvr>
                                      <p:tavLst>
                                        <p:tav tm="0">
                                          <p:val>
                                            <p:fltVal val="0"/>
                                          </p:val>
                                        </p:tav>
                                        <p:tav tm="100000">
                                          <p:val>
                                            <p:strVal val="#ppt_w"/>
                                          </p:val>
                                        </p:tav>
                                      </p:tavLst>
                                    </p:anim>
                                    <p:anim calcmode="lin" valueType="num">
                                      <p:cBhvr>
                                        <p:cTn id="123" dur="500" fill="hold"/>
                                        <p:tgtEl>
                                          <p:spTgt spid="60"/>
                                        </p:tgtEl>
                                        <p:attrNameLst>
                                          <p:attrName>ppt_h</p:attrName>
                                        </p:attrNameLst>
                                      </p:cBhvr>
                                      <p:tavLst>
                                        <p:tav tm="0">
                                          <p:val>
                                            <p:fltVal val="0"/>
                                          </p:val>
                                        </p:tav>
                                        <p:tav tm="100000">
                                          <p:val>
                                            <p:strVal val="#ppt_h"/>
                                          </p:val>
                                        </p:tav>
                                      </p:tavLst>
                                    </p:anim>
                                    <p:animEffect transition="in" filter="fade">
                                      <p:cBhvr>
                                        <p:cTn id="124" dur="500"/>
                                        <p:tgtEl>
                                          <p:spTgt spid="60"/>
                                        </p:tgtEl>
                                      </p:cBhvr>
                                    </p:animEffect>
                                  </p:childTnLst>
                                </p:cTn>
                              </p:par>
                              <p:par>
                                <p:cTn id="125" presetID="53" presetClass="entr" presetSubtype="16" fill="hold" nodeType="withEffect">
                                  <p:stCondLst>
                                    <p:cond delay="0"/>
                                  </p:stCondLst>
                                  <p:childTnLst>
                                    <p:set>
                                      <p:cBhvr>
                                        <p:cTn id="126" dur="1" fill="hold">
                                          <p:stCondLst>
                                            <p:cond delay="0"/>
                                          </p:stCondLst>
                                        </p:cTn>
                                        <p:tgtEl>
                                          <p:spTgt spid="69"/>
                                        </p:tgtEl>
                                        <p:attrNameLst>
                                          <p:attrName>style.visibility</p:attrName>
                                        </p:attrNameLst>
                                      </p:cBhvr>
                                      <p:to>
                                        <p:strVal val="visible"/>
                                      </p:to>
                                    </p:set>
                                    <p:anim calcmode="lin" valueType="num">
                                      <p:cBhvr>
                                        <p:cTn id="127" dur="500" fill="hold"/>
                                        <p:tgtEl>
                                          <p:spTgt spid="69"/>
                                        </p:tgtEl>
                                        <p:attrNameLst>
                                          <p:attrName>ppt_w</p:attrName>
                                        </p:attrNameLst>
                                      </p:cBhvr>
                                      <p:tavLst>
                                        <p:tav tm="0">
                                          <p:val>
                                            <p:fltVal val="0"/>
                                          </p:val>
                                        </p:tav>
                                        <p:tav tm="100000">
                                          <p:val>
                                            <p:strVal val="#ppt_w"/>
                                          </p:val>
                                        </p:tav>
                                      </p:tavLst>
                                    </p:anim>
                                    <p:anim calcmode="lin" valueType="num">
                                      <p:cBhvr>
                                        <p:cTn id="128" dur="500" fill="hold"/>
                                        <p:tgtEl>
                                          <p:spTgt spid="69"/>
                                        </p:tgtEl>
                                        <p:attrNameLst>
                                          <p:attrName>ppt_h</p:attrName>
                                        </p:attrNameLst>
                                      </p:cBhvr>
                                      <p:tavLst>
                                        <p:tav tm="0">
                                          <p:val>
                                            <p:fltVal val="0"/>
                                          </p:val>
                                        </p:tav>
                                        <p:tav tm="100000">
                                          <p:val>
                                            <p:strVal val="#ppt_h"/>
                                          </p:val>
                                        </p:tav>
                                      </p:tavLst>
                                    </p:anim>
                                    <p:animEffect transition="in" filter="fade">
                                      <p:cBhvr>
                                        <p:cTn id="129" dur="500"/>
                                        <p:tgtEl>
                                          <p:spTgt spid="69"/>
                                        </p:tgtEl>
                                      </p:cBhvr>
                                    </p:animEffect>
                                  </p:childTnLst>
                                </p:cTn>
                              </p:par>
                            </p:childTnLst>
                          </p:cTn>
                        </p:par>
                      </p:childTnLst>
                    </p:cTn>
                  </p:par>
                  <p:par>
                    <p:cTn id="130" fill="hold">
                      <p:stCondLst>
                        <p:cond delay="indefinite"/>
                      </p:stCondLst>
                      <p:childTnLst>
                        <p:par>
                          <p:cTn id="131" fill="hold">
                            <p:stCondLst>
                              <p:cond delay="0"/>
                            </p:stCondLst>
                            <p:childTnLst>
                              <p:par>
                                <p:cTn id="132" presetID="23" presetClass="entr" presetSubtype="36" fill="hold" grpId="0" nodeType="clickEffect">
                                  <p:stCondLst>
                                    <p:cond delay="0"/>
                                  </p:stCondLst>
                                  <p:childTnLst>
                                    <p:set>
                                      <p:cBhvr>
                                        <p:cTn id="133" dur="1" fill="hold">
                                          <p:stCondLst>
                                            <p:cond delay="0"/>
                                          </p:stCondLst>
                                        </p:cTn>
                                        <p:tgtEl>
                                          <p:spTgt spid="55"/>
                                        </p:tgtEl>
                                        <p:attrNameLst>
                                          <p:attrName>style.visibility</p:attrName>
                                        </p:attrNameLst>
                                      </p:cBhvr>
                                      <p:to>
                                        <p:strVal val="visible"/>
                                      </p:to>
                                    </p:set>
                                    <p:anim calcmode="lin" valueType="num">
                                      <p:cBhvr>
                                        <p:cTn id="134" dur="500" fill="hold"/>
                                        <p:tgtEl>
                                          <p:spTgt spid="55"/>
                                        </p:tgtEl>
                                        <p:attrNameLst>
                                          <p:attrName>ppt_w</p:attrName>
                                        </p:attrNameLst>
                                      </p:cBhvr>
                                      <p:tavLst>
                                        <p:tav tm="0">
                                          <p:val>
                                            <p:strVal val="(6*min(max(#ppt_w*#ppt_h,.3),1)-7.4)/-.7*#ppt_w"/>
                                          </p:val>
                                        </p:tav>
                                        <p:tav tm="100000">
                                          <p:val>
                                            <p:strVal val="#ppt_w"/>
                                          </p:val>
                                        </p:tav>
                                      </p:tavLst>
                                    </p:anim>
                                    <p:anim calcmode="lin" valueType="num">
                                      <p:cBhvr>
                                        <p:cTn id="135" dur="500" fill="hold"/>
                                        <p:tgtEl>
                                          <p:spTgt spid="55"/>
                                        </p:tgtEl>
                                        <p:attrNameLst>
                                          <p:attrName>ppt_h</p:attrName>
                                        </p:attrNameLst>
                                      </p:cBhvr>
                                      <p:tavLst>
                                        <p:tav tm="0">
                                          <p:val>
                                            <p:strVal val="(6*min(max(#ppt_w*#ppt_h,.3),1)-7.4)/-.7*#ppt_h"/>
                                          </p:val>
                                        </p:tav>
                                        <p:tav tm="100000">
                                          <p:val>
                                            <p:strVal val="#ppt_h"/>
                                          </p:val>
                                        </p:tav>
                                      </p:tavLst>
                                    </p:anim>
                                    <p:anim calcmode="lin" valueType="num">
                                      <p:cBhvr>
                                        <p:cTn id="136" dur="500" fill="hold"/>
                                        <p:tgtEl>
                                          <p:spTgt spid="55"/>
                                        </p:tgtEl>
                                        <p:attrNameLst>
                                          <p:attrName>ppt_x</p:attrName>
                                        </p:attrNameLst>
                                      </p:cBhvr>
                                      <p:tavLst>
                                        <p:tav tm="0">
                                          <p:val>
                                            <p:fltVal val="0.5"/>
                                          </p:val>
                                        </p:tav>
                                        <p:tav tm="100000">
                                          <p:val>
                                            <p:strVal val="#ppt_x"/>
                                          </p:val>
                                        </p:tav>
                                      </p:tavLst>
                                    </p:anim>
                                    <p:anim calcmode="lin" valueType="num">
                                      <p:cBhvr>
                                        <p:cTn id="137" dur="500" fill="hold"/>
                                        <p:tgtEl>
                                          <p:spTgt spid="55"/>
                                        </p:tgtEl>
                                        <p:attrNameLst>
                                          <p:attrName>ppt_y</p:attrName>
                                        </p:attrNameLst>
                                      </p:cBhvr>
                                      <p:tavLst>
                                        <p:tav tm="0">
                                          <p:val>
                                            <p:strVal val="1+(6*min(max(#ppt_w*#ppt_h,.3),1)-7.4)/-.7*#ppt_h/2"/>
                                          </p:val>
                                        </p:tav>
                                        <p:tav tm="100000">
                                          <p:val>
                                            <p:strVal val="#ppt_y"/>
                                          </p:val>
                                        </p:tav>
                                      </p:tavLst>
                                    </p:anim>
                                  </p:childTnLst>
                                </p:cTn>
                              </p:par>
                            </p:childTnLst>
                          </p:cTn>
                        </p:par>
                        <p:par>
                          <p:cTn id="138" fill="hold">
                            <p:stCondLst>
                              <p:cond delay="500"/>
                            </p:stCondLst>
                            <p:childTnLst>
                              <p:par>
                                <p:cTn id="139" presetID="22" presetClass="entr" presetSubtype="8" fill="hold" nodeType="afterEffect">
                                  <p:stCondLst>
                                    <p:cond delay="0"/>
                                  </p:stCondLst>
                                  <p:childTnLst>
                                    <p:set>
                                      <p:cBhvr>
                                        <p:cTn id="140" dur="1" fill="hold">
                                          <p:stCondLst>
                                            <p:cond delay="0"/>
                                          </p:stCondLst>
                                        </p:cTn>
                                        <p:tgtEl>
                                          <p:spTgt spid="61"/>
                                        </p:tgtEl>
                                        <p:attrNameLst>
                                          <p:attrName>style.visibility</p:attrName>
                                        </p:attrNameLst>
                                      </p:cBhvr>
                                      <p:to>
                                        <p:strVal val="visible"/>
                                      </p:to>
                                    </p:set>
                                    <p:animEffect transition="in" filter="wipe(left)">
                                      <p:cBhvr>
                                        <p:cTn id="141" dur="500"/>
                                        <p:tgtEl>
                                          <p:spTgt spid="61"/>
                                        </p:tgtEl>
                                      </p:cBhvr>
                                    </p:animEffect>
                                  </p:childTnLst>
                                </p:cTn>
                              </p:par>
                            </p:childTnLst>
                          </p:cTn>
                        </p:par>
                        <p:par>
                          <p:cTn id="142" fill="hold">
                            <p:stCondLst>
                              <p:cond delay="1000"/>
                            </p:stCondLst>
                            <p:childTnLst>
                              <p:par>
                                <p:cTn id="143" presetID="23" presetClass="entr" presetSubtype="528" fill="hold" grpId="0" nodeType="afterEffect">
                                  <p:stCondLst>
                                    <p:cond delay="0"/>
                                  </p:stCondLst>
                                  <p:childTnLst>
                                    <p:set>
                                      <p:cBhvr>
                                        <p:cTn id="144" dur="1" fill="hold">
                                          <p:stCondLst>
                                            <p:cond delay="0"/>
                                          </p:stCondLst>
                                        </p:cTn>
                                        <p:tgtEl>
                                          <p:spTgt spid="57"/>
                                        </p:tgtEl>
                                        <p:attrNameLst>
                                          <p:attrName>style.visibility</p:attrName>
                                        </p:attrNameLst>
                                      </p:cBhvr>
                                      <p:to>
                                        <p:strVal val="visible"/>
                                      </p:to>
                                    </p:set>
                                    <p:anim calcmode="lin" valueType="num">
                                      <p:cBhvr>
                                        <p:cTn id="145" dur="500" fill="hold"/>
                                        <p:tgtEl>
                                          <p:spTgt spid="57"/>
                                        </p:tgtEl>
                                        <p:attrNameLst>
                                          <p:attrName>ppt_w</p:attrName>
                                        </p:attrNameLst>
                                      </p:cBhvr>
                                      <p:tavLst>
                                        <p:tav tm="0">
                                          <p:val>
                                            <p:fltVal val="0"/>
                                          </p:val>
                                        </p:tav>
                                        <p:tav tm="100000">
                                          <p:val>
                                            <p:strVal val="#ppt_w"/>
                                          </p:val>
                                        </p:tav>
                                      </p:tavLst>
                                    </p:anim>
                                    <p:anim calcmode="lin" valueType="num">
                                      <p:cBhvr>
                                        <p:cTn id="146" dur="500" fill="hold"/>
                                        <p:tgtEl>
                                          <p:spTgt spid="57"/>
                                        </p:tgtEl>
                                        <p:attrNameLst>
                                          <p:attrName>ppt_h</p:attrName>
                                        </p:attrNameLst>
                                      </p:cBhvr>
                                      <p:tavLst>
                                        <p:tav tm="0">
                                          <p:val>
                                            <p:fltVal val="0"/>
                                          </p:val>
                                        </p:tav>
                                        <p:tav tm="100000">
                                          <p:val>
                                            <p:strVal val="#ppt_h"/>
                                          </p:val>
                                        </p:tav>
                                      </p:tavLst>
                                    </p:anim>
                                    <p:anim calcmode="lin" valueType="num">
                                      <p:cBhvr>
                                        <p:cTn id="147" dur="500" fill="hold"/>
                                        <p:tgtEl>
                                          <p:spTgt spid="57"/>
                                        </p:tgtEl>
                                        <p:attrNameLst>
                                          <p:attrName>ppt_x</p:attrName>
                                        </p:attrNameLst>
                                      </p:cBhvr>
                                      <p:tavLst>
                                        <p:tav tm="0">
                                          <p:val>
                                            <p:fltVal val="0.5"/>
                                          </p:val>
                                        </p:tav>
                                        <p:tav tm="100000">
                                          <p:val>
                                            <p:strVal val="#ppt_x"/>
                                          </p:val>
                                        </p:tav>
                                      </p:tavLst>
                                    </p:anim>
                                    <p:anim calcmode="lin" valueType="num">
                                      <p:cBhvr>
                                        <p:cTn id="148" dur="500" fill="hold"/>
                                        <p:tgtEl>
                                          <p:spTgt spid="57"/>
                                        </p:tgtEl>
                                        <p:attrNameLst>
                                          <p:attrName>ppt_y</p:attrName>
                                        </p:attrNameLst>
                                      </p:cBhvr>
                                      <p:tavLst>
                                        <p:tav tm="0">
                                          <p:val>
                                            <p:fltVal val="0.5"/>
                                          </p:val>
                                        </p:tav>
                                        <p:tav tm="100000">
                                          <p:val>
                                            <p:strVal val="#ppt_y"/>
                                          </p:val>
                                        </p:tav>
                                      </p:tavLst>
                                    </p:anim>
                                  </p:childTnLst>
                                </p:cTn>
                              </p:par>
                            </p:childTnLst>
                          </p:cTn>
                        </p:par>
                        <p:par>
                          <p:cTn id="149" fill="hold">
                            <p:stCondLst>
                              <p:cond delay="1500"/>
                            </p:stCondLst>
                            <p:childTnLst>
                              <p:par>
                                <p:cTn id="150" presetID="53" presetClass="entr" presetSubtype="16" fill="hold" grpId="0" nodeType="afterEffect">
                                  <p:stCondLst>
                                    <p:cond delay="0"/>
                                  </p:stCondLst>
                                  <p:childTnLst>
                                    <p:set>
                                      <p:cBhvr>
                                        <p:cTn id="151" dur="1" fill="hold">
                                          <p:stCondLst>
                                            <p:cond delay="0"/>
                                          </p:stCondLst>
                                        </p:cTn>
                                        <p:tgtEl>
                                          <p:spTgt spid="58"/>
                                        </p:tgtEl>
                                        <p:attrNameLst>
                                          <p:attrName>style.visibility</p:attrName>
                                        </p:attrNameLst>
                                      </p:cBhvr>
                                      <p:to>
                                        <p:strVal val="visible"/>
                                      </p:to>
                                    </p:set>
                                    <p:anim calcmode="lin" valueType="num">
                                      <p:cBhvr>
                                        <p:cTn id="152" dur="500" fill="hold"/>
                                        <p:tgtEl>
                                          <p:spTgt spid="58"/>
                                        </p:tgtEl>
                                        <p:attrNameLst>
                                          <p:attrName>ppt_w</p:attrName>
                                        </p:attrNameLst>
                                      </p:cBhvr>
                                      <p:tavLst>
                                        <p:tav tm="0">
                                          <p:val>
                                            <p:fltVal val="0"/>
                                          </p:val>
                                        </p:tav>
                                        <p:tav tm="100000">
                                          <p:val>
                                            <p:strVal val="#ppt_w"/>
                                          </p:val>
                                        </p:tav>
                                      </p:tavLst>
                                    </p:anim>
                                    <p:anim calcmode="lin" valueType="num">
                                      <p:cBhvr>
                                        <p:cTn id="153" dur="500" fill="hold"/>
                                        <p:tgtEl>
                                          <p:spTgt spid="58"/>
                                        </p:tgtEl>
                                        <p:attrNameLst>
                                          <p:attrName>ppt_h</p:attrName>
                                        </p:attrNameLst>
                                      </p:cBhvr>
                                      <p:tavLst>
                                        <p:tav tm="0">
                                          <p:val>
                                            <p:fltVal val="0"/>
                                          </p:val>
                                        </p:tav>
                                        <p:tav tm="100000">
                                          <p:val>
                                            <p:strVal val="#ppt_h"/>
                                          </p:val>
                                        </p:tav>
                                      </p:tavLst>
                                    </p:anim>
                                    <p:animEffect transition="in" filter="fade">
                                      <p:cBhvr>
                                        <p:cTn id="154" dur="500"/>
                                        <p:tgtEl>
                                          <p:spTgt spid="58"/>
                                        </p:tgtEl>
                                      </p:cBhvr>
                                    </p:animEffect>
                                  </p:childTnLst>
                                </p:cTn>
                              </p:par>
                              <p:par>
                                <p:cTn id="155" presetID="53" presetClass="entr" presetSubtype="16"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anim calcmode="lin" valueType="num">
                                      <p:cBhvr>
                                        <p:cTn id="157" dur="500" fill="hold"/>
                                        <p:tgtEl>
                                          <p:spTgt spid="70"/>
                                        </p:tgtEl>
                                        <p:attrNameLst>
                                          <p:attrName>ppt_w</p:attrName>
                                        </p:attrNameLst>
                                      </p:cBhvr>
                                      <p:tavLst>
                                        <p:tav tm="0">
                                          <p:val>
                                            <p:fltVal val="0"/>
                                          </p:val>
                                        </p:tav>
                                        <p:tav tm="100000">
                                          <p:val>
                                            <p:strVal val="#ppt_w"/>
                                          </p:val>
                                        </p:tav>
                                      </p:tavLst>
                                    </p:anim>
                                    <p:anim calcmode="lin" valueType="num">
                                      <p:cBhvr>
                                        <p:cTn id="158" dur="500" fill="hold"/>
                                        <p:tgtEl>
                                          <p:spTgt spid="70"/>
                                        </p:tgtEl>
                                        <p:attrNameLst>
                                          <p:attrName>ppt_h</p:attrName>
                                        </p:attrNameLst>
                                      </p:cBhvr>
                                      <p:tavLst>
                                        <p:tav tm="0">
                                          <p:val>
                                            <p:fltVal val="0"/>
                                          </p:val>
                                        </p:tav>
                                        <p:tav tm="100000">
                                          <p:val>
                                            <p:strVal val="#ppt_h"/>
                                          </p:val>
                                        </p:tav>
                                      </p:tavLst>
                                    </p:anim>
                                    <p:animEffect transition="in" filter="fade">
                                      <p:cBhvr>
                                        <p:cTn id="15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7" grpId="0" animBg="1"/>
      <p:bldP spid="58" grpId="0" animBg="1"/>
      <p:bldP spid="59" grpId="0" animBg="1"/>
      <p:bldP spid="60" grpId="0" animBg="1"/>
      <p:bldP spid="63" grpId="0" animBg="1"/>
      <p:bldP spid="68" grpId="0" animBg="1"/>
      <p:bldP spid="71" grpId="0" animBg="1"/>
      <p:bldP spid="72" grpId="0" animBg="1"/>
      <p:bldP spid="88" grpId="0" animBg="1"/>
      <p:bldP spid="94"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4392B6A6-0F1A-AC46-A747-476B33855A0D}"/>
              </a:ext>
            </a:extLst>
          </p:cNvPr>
          <p:cNvGrpSpPr/>
          <p:nvPr/>
        </p:nvGrpSpPr>
        <p:grpSpPr>
          <a:xfrm>
            <a:off x="7205133" y="2068763"/>
            <a:ext cx="1238251" cy="1371601"/>
            <a:chOff x="5403850" y="2404837"/>
            <a:chExt cx="928688" cy="1028701"/>
          </a:xfrm>
          <a:effectLst>
            <a:outerShdw blurRad="50800" dist="38100" dir="2700000" algn="tl" rotWithShape="0">
              <a:prstClr val="black">
                <a:alpha val="40000"/>
              </a:prstClr>
            </a:outerShdw>
          </a:effectLst>
        </p:grpSpPr>
        <p:sp>
          <p:nvSpPr>
            <p:cNvPr id="57" name="Freeform 22">
              <a:extLst>
                <a:ext uri="{FF2B5EF4-FFF2-40B4-BE49-F238E27FC236}">
                  <a16:creationId xmlns:a16="http://schemas.microsoft.com/office/drawing/2014/main" id="{1056D143-B659-154E-BBC1-6344689C5F2E}"/>
                </a:ext>
              </a:extLst>
            </p:cNvPr>
            <p:cNvSpPr>
              <a:spLocks/>
            </p:cNvSpPr>
            <p:nvPr/>
          </p:nvSpPr>
          <p:spPr bwMode="auto">
            <a:xfrm rot="5400000">
              <a:off x="5715794" y="2816793"/>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515C6E"/>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8" name="Freeform 23">
              <a:extLst>
                <a:ext uri="{FF2B5EF4-FFF2-40B4-BE49-F238E27FC236}">
                  <a16:creationId xmlns:a16="http://schemas.microsoft.com/office/drawing/2014/main" id="{0C4CD213-6F90-354C-86F7-086C34DCBA66}"/>
                </a:ext>
              </a:extLst>
            </p:cNvPr>
            <p:cNvSpPr>
              <a:spLocks/>
            </p:cNvSpPr>
            <p:nvPr/>
          </p:nvSpPr>
          <p:spPr bwMode="auto">
            <a:xfrm rot="5400000">
              <a:off x="5098257" y="2710431"/>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15203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2" name="Freeform 24">
              <a:extLst>
                <a:ext uri="{FF2B5EF4-FFF2-40B4-BE49-F238E27FC236}">
                  <a16:creationId xmlns:a16="http://schemas.microsoft.com/office/drawing/2014/main" id="{9B2641DE-272C-E141-8048-31388736D18D}"/>
                </a:ext>
              </a:extLst>
            </p:cNvPr>
            <p:cNvSpPr>
              <a:spLocks/>
            </p:cNvSpPr>
            <p:nvPr/>
          </p:nvSpPr>
          <p:spPr bwMode="auto">
            <a:xfrm rot="5400000">
              <a:off x="5718969" y="2304031"/>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solidFill>
              <a:srgbClr val="333E5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3" name="Group 82">
            <a:extLst>
              <a:ext uri="{FF2B5EF4-FFF2-40B4-BE49-F238E27FC236}">
                <a16:creationId xmlns:a16="http://schemas.microsoft.com/office/drawing/2014/main" id="{6D73678D-7753-3C40-8642-3E96294D99A3}"/>
              </a:ext>
            </a:extLst>
          </p:cNvPr>
          <p:cNvGrpSpPr/>
          <p:nvPr/>
        </p:nvGrpSpPr>
        <p:grpSpPr>
          <a:xfrm>
            <a:off x="6432550" y="1658130"/>
            <a:ext cx="1073151" cy="2163233"/>
            <a:chOff x="4824412" y="2096862"/>
            <a:chExt cx="804863" cy="1622425"/>
          </a:xfrm>
          <a:effectLst>
            <a:outerShdw blurRad="50800" dist="38100" dir="2700000" algn="tl" rotWithShape="0">
              <a:prstClr val="black">
                <a:alpha val="40000"/>
              </a:prstClr>
            </a:outerShdw>
          </a:effectLst>
        </p:grpSpPr>
        <p:sp>
          <p:nvSpPr>
            <p:cNvPr id="84" name="Freeform 25">
              <a:extLst>
                <a:ext uri="{FF2B5EF4-FFF2-40B4-BE49-F238E27FC236}">
                  <a16:creationId xmlns:a16="http://schemas.microsoft.com/office/drawing/2014/main" id="{034D3FD3-6395-CA4A-B77A-C17EC7DEEAEE}"/>
                </a:ext>
              </a:extLst>
            </p:cNvPr>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44546B"/>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 name="Freeform 26">
              <a:extLst>
                <a:ext uri="{FF2B5EF4-FFF2-40B4-BE49-F238E27FC236}">
                  <a16:creationId xmlns:a16="http://schemas.microsoft.com/office/drawing/2014/main" id="{BA0B40AF-4DCD-8C40-835B-050B10DCCCFB}"/>
                </a:ext>
              </a:extLst>
            </p:cNvPr>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6272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3" name="Freeform 27">
              <a:extLst>
                <a:ext uri="{FF2B5EF4-FFF2-40B4-BE49-F238E27FC236}">
                  <a16:creationId xmlns:a16="http://schemas.microsoft.com/office/drawing/2014/main" id="{BC3E7D79-CDEE-ED40-8795-7221990AF84D}"/>
                </a:ext>
              </a:extLst>
            </p:cNvPr>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26364D"/>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94" name="Group 93">
            <a:extLst>
              <a:ext uri="{FF2B5EF4-FFF2-40B4-BE49-F238E27FC236}">
                <a16:creationId xmlns:a16="http://schemas.microsoft.com/office/drawing/2014/main" id="{8ED89F31-22F7-F743-BAAC-8020DE52BCEC}"/>
              </a:ext>
            </a:extLst>
          </p:cNvPr>
          <p:cNvGrpSpPr/>
          <p:nvPr/>
        </p:nvGrpSpPr>
        <p:grpSpPr>
          <a:xfrm>
            <a:off x="3748617" y="2068763"/>
            <a:ext cx="1244601" cy="1371601"/>
            <a:chOff x="2811462" y="2404837"/>
            <a:chExt cx="933451" cy="1028701"/>
          </a:xfrm>
          <a:effectLst>
            <a:outerShdw blurRad="50800" dist="38100" dir="8100000" algn="tr" rotWithShape="0">
              <a:prstClr val="black">
                <a:alpha val="40000"/>
              </a:prstClr>
            </a:outerShdw>
          </a:effectLst>
        </p:grpSpPr>
        <p:sp>
          <p:nvSpPr>
            <p:cNvPr id="95" name="Freeform 28">
              <a:extLst>
                <a:ext uri="{FF2B5EF4-FFF2-40B4-BE49-F238E27FC236}">
                  <a16:creationId xmlns:a16="http://schemas.microsoft.com/office/drawing/2014/main" id="{0C002838-4A7F-2B49-9CB0-C1ECB051A2F3}"/>
                </a:ext>
              </a:extLst>
            </p:cNvPr>
            <p:cNvSpPr>
              <a:spLocks/>
            </p:cNvSpPr>
            <p:nvPr/>
          </p:nvSpPr>
          <p:spPr bwMode="auto">
            <a:xfrm rot="5400000">
              <a:off x="2914650" y="2814412"/>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FF524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6" name="Freeform 29">
              <a:extLst>
                <a:ext uri="{FF2B5EF4-FFF2-40B4-BE49-F238E27FC236}">
                  <a16:creationId xmlns:a16="http://schemas.microsoft.com/office/drawing/2014/main" id="{082FA074-FBA6-0E44-8D06-416A3743498E}"/>
                </a:ext>
              </a:extLst>
            </p:cNvPr>
            <p:cNvSpPr>
              <a:spLocks/>
            </p:cNvSpPr>
            <p:nvPr/>
          </p:nvSpPr>
          <p:spPr bwMode="auto">
            <a:xfrm rot="5400000">
              <a:off x="3021807" y="2710431"/>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C70C0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7" name="Freeform 30">
              <a:extLst>
                <a:ext uri="{FF2B5EF4-FFF2-40B4-BE49-F238E27FC236}">
                  <a16:creationId xmlns:a16="http://schemas.microsoft.com/office/drawing/2014/main" id="{37E9CD1B-5AA4-D748-A618-DA8F3532C38C}"/>
                </a:ext>
              </a:extLst>
            </p:cNvPr>
            <p:cNvSpPr>
              <a:spLocks/>
            </p:cNvSpPr>
            <p:nvPr/>
          </p:nvSpPr>
          <p:spPr bwMode="auto">
            <a:xfrm rot="5400000">
              <a:off x="2914650" y="2301650"/>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solidFill>
              <a:srgbClr val="EF342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98" name="Group 97">
            <a:extLst>
              <a:ext uri="{FF2B5EF4-FFF2-40B4-BE49-F238E27FC236}">
                <a16:creationId xmlns:a16="http://schemas.microsoft.com/office/drawing/2014/main" id="{BD7DD403-E673-A84D-915A-B72DE3E467BD}"/>
              </a:ext>
            </a:extLst>
          </p:cNvPr>
          <p:cNvGrpSpPr/>
          <p:nvPr/>
        </p:nvGrpSpPr>
        <p:grpSpPr>
          <a:xfrm>
            <a:off x="4692650" y="1658130"/>
            <a:ext cx="1073151" cy="2163233"/>
            <a:chOff x="3519487" y="2096862"/>
            <a:chExt cx="804863" cy="1622425"/>
          </a:xfrm>
          <a:effectLst>
            <a:outerShdw blurRad="50800" dist="38100" dir="8100000" algn="tr" rotWithShape="0">
              <a:prstClr val="black">
                <a:alpha val="40000"/>
              </a:prstClr>
            </a:outerShdw>
          </a:effectLst>
        </p:grpSpPr>
        <p:sp>
          <p:nvSpPr>
            <p:cNvPr id="99" name="Freeform 31">
              <a:extLst>
                <a:ext uri="{FF2B5EF4-FFF2-40B4-BE49-F238E27FC236}">
                  <a16:creationId xmlns:a16="http://schemas.microsoft.com/office/drawing/2014/main" id="{B50B18D4-255A-E246-BF53-B9764BF690E2}"/>
                </a:ext>
              </a:extLst>
            </p:cNvPr>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8397B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0" name="Freeform 32">
              <a:extLst>
                <a:ext uri="{FF2B5EF4-FFF2-40B4-BE49-F238E27FC236}">
                  <a16:creationId xmlns:a16="http://schemas.microsoft.com/office/drawing/2014/main" id="{AC55473E-410B-274E-965E-5BD8957550DC}"/>
                </a:ext>
              </a:extLst>
            </p:cNvPr>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A1B5C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1" name="Freeform 33">
              <a:extLst>
                <a:ext uri="{FF2B5EF4-FFF2-40B4-BE49-F238E27FC236}">
                  <a16:creationId xmlns:a16="http://schemas.microsoft.com/office/drawing/2014/main" id="{E7489A60-A4BA-644D-A144-E76F4C525633}"/>
                </a:ext>
              </a:extLst>
            </p:cNvPr>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5B79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50" name="Freeform 49">
            <a:extLst>
              <a:ext uri="{FF2B5EF4-FFF2-40B4-BE49-F238E27FC236}">
                <a16:creationId xmlns:a16="http://schemas.microsoft.com/office/drawing/2014/main" id="{88BD5B2D-EC97-8041-967A-57593EB0F319}"/>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E5F68328-43B4-584D-906D-1ABC295C53EC}"/>
              </a:ext>
            </a:extLst>
          </p:cNvPr>
          <p:cNvGrpSpPr/>
          <p:nvPr/>
        </p:nvGrpSpPr>
        <p:grpSpPr>
          <a:xfrm>
            <a:off x="5609168" y="1241145"/>
            <a:ext cx="948267" cy="3014133"/>
            <a:chOff x="4206876" y="1784124"/>
            <a:chExt cx="711200" cy="2260600"/>
          </a:xfrm>
          <a:effectLst>
            <a:outerShdw blurRad="63500" sx="102000" sy="102000" algn="ctr" rotWithShape="0">
              <a:prstClr val="black">
                <a:alpha val="40000"/>
              </a:prstClr>
            </a:outerShdw>
          </a:effectLst>
        </p:grpSpPr>
        <p:sp>
          <p:nvSpPr>
            <p:cNvPr id="103" name="Freeform 34">
              <a:extLst>
                <a:ext uri="{FF2B5EF4-FFF2-40B4-BE49-F238E27FC236}">
                  <a16:creationId xmlns:a16="http://schemas.microsoft.com/office/drawing/2014/main" id="{C94F1A41-89CF-864F-A02C-FC4610939F37}"/>
                </a:ext>
              </a:extLst>
            </p:cNvPr>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4" name="Freeform 35">
              <a:extLst>
                <a:ext uri="{FF2B5EF4-FFF2-40B4-BE49-F238E27FC236}">
                  <a16:creationId xmlns:a16="http://schemas.microsoft.com/office/drawing/2014/main" id="{E11E0BE8-A4DD-744A-ABF1-3060E90F091A}"/>
                </a:ext>
              </a:extLst>
            </p:cNvPr>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05" name="Group 81">
            <a:extLst>
              <a:ext uri="{FF2B5EF4-FFF2-40B4-BE49-F238E27FC236}">
                <a16:creationId xmlns:a16="http://schemas.microsoft.com/office/drawing/2014/main" id="{74EE59DE-D9E9-294B-B4F5-F91AC3DFF9E2}"/>
              </a:ext>
            </a:extLst>
          </p:cNvPr>
          <p:cNvGrpSpPr/>
          <p:nvPr/>
        </p:nvGrpSpPr>
        <p:grpSpPr>
          <a:xfrm flipH="1" flipV="1">
            <a:off x="7258012" y="3897013"/>
            <a:ext cx="1461718" cy="995810"/>
            <a:chOff x="3376482" y="1459073"/>
            <a:chExt cx="455253" cy="221445"/>
          </a:xfrm>
        </p:grpSpPr>
        <p:cxnSp>
          <p:nvCxnSpPr>
            <p:cNvPr id="106" name="Straight Connector 105">
              <a:extLst>
                <a:ext uri="{FF2B5EF4-FFF2-40B4-BE49-F238E27FC236}">
                  <a16:creationId xmlns:a16="http://schemas.microsoft.com/office/drawing/2014/main" id="{021A226F-84D6-4845-AA8E-18C2B0011C69}"/>
                </a:ext>
              </a:extLst>
            </p:cNvPr>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C7AF316-CA29-C449-A8ED-AECA39D050B5}"/>
                </a:ext>
              </a:extLst>
            </p:cNvPr>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6D4036E6-FCF4-AB40-A77D-E8D152D38263}"/>
              </a:ext>
            </a:extLst>
          </p:cNvPr>
          <p:cNvGrpSpPr/>
          <p:nvPr/>
        </p:nvGrpSpPr>
        <p:grpSpPr>
          <a:xfrm>
            <a:off x="9146553" y="1688653"/>
            <a:ext cx="2623176" cy="739977"/>
            <a:chOff x="1879600" y="3087314"/>
            <a:chExt cx="4564985" cy="444397"/>
          </a:xfrm>
        </p:grpSpPr>
        <p:sp>
          <p:nvSpPr>
            <p:cNvPr id="109" name="Text Box 10">
              <a:extLst>
                <a:ext uri="{FF2B5EF4-FFF2-40B4-BE49-F238E27FC236}">
                  <a16:creationId xmlns:a16="http://schemas.microsoft.com/office/drawing/2014/main" id="{BDF73F51-55DC-EA40-B159-6A3A930E5AA1}"/>
                </a:ext>
              </a:extLst>
            </p:cNvPr>
            <p:cNvSpPr txBox="1">
              <a:spLocks noChangeArrowheads="1"/>
            </p:cNvSpPr>
            <p:nvPr/>
          </p:nvSpPr>
          <p:spPr bwMode="auto">
            <a:xfrm>
              <a:off x="1879600" y="3365358"/>
              <a:ext cx="4564985" cy="166353"/>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Champions</a:t>
              </a:r>
            </a:p>
          </p:txBody>
        </p:sp>
        <p:sp>
          <p:nvSpPr>
            <p:cNvPr id="110" name="Rectangle 109">
              <a:extLst>
                <a:ext uri="{FF2B5EF4-FFF2-40B4-BE49-F238E27FC236}">
                  <a16:creationId xmlns:a16="http://schemas.microsoft.com/office/drawing/2014/main" id="{7A386A19-90E3-604B-8055-9FA7827FEF52}"/>
                </a:ext>
              </a:extLst>
            </p:cNvPr>
            <p:cNvSpPr/>
            <p:nvPr/>
          </p:nvSpPr>
          <p:spPr>
            <a:xfrm>
              <a:off x="1942961" y="3087314"/>
              <a:ext cx="3182571" cy="219659"/>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Blue Team</a:t>
              </a:r>
            </a:p>
          </p:txBody>
        </p:sp>
      </p:grpSp>
      <p:grpSp>
        <p:nvGrpSpPr>
          <p:cNvPr id="111" name="Group 110">
            <a:extLst>
              <a:ext uri="{FF2B5EF4-FFF2-40B4-BE49-F238E27FC236}">
                <a16:creationId xmlns:a16="http://schemas.microsoft.com/office/drawing/2014/main" id="{86B58784-C475-2949-AE1E-5E30F34260D7}"/>
              </a:ext>
            </a:extLst>
          </p:cNvPr>
          <p:cNvGrpSpPr/>
          <p:nvPr/>
        </p:nvGrpSpPr>
        <p:grpSpPr>
          <a:xfrm>
            <a:off x="646910" y="1994335"/>
            <a:ext cx="2623176" cy="739976"/>
            <a:chOff x="1879600" y="3087314"/>
            <a:chExt cx="4564985" cy="444396"/>
          </a:xfrm>
        </p:grpSpPr>
        <p:sp>
          <p:nvSpPr>
            <p:cNvPr id="112" name="Text Box 10">
              <a:extLst>
                <a:ext uri="{FF2B5EF4-FFF2-40B4-BE49-F238E27FC236}">
                  <a16:creationId xmlns:a16="http://schemas.microsoft.com/office/drawing/2014/main" id="{8583B798-6B81-4E43-ACF3-C5A900B1BBC0}"/>
                </a:ext>
              </a:extLst>
            </p:cNvPr>
            <p:cNvSpPr txBox="1">
              <a:spLocks noChangeArrowheads="1"/>
            </p:cNvSpPr>
            <p:nvPr/>
          </p:nvSpPr>
          <p:spPr bwMode="auto">
            <a:xfrm>
              <a:off x="1879600" y="3365357"/>
              <a:ext cx="4564985" cy="166353"/>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Champions</a:t>
              </a:r>
            </a:p>
          </p:txBody>
        </p:sp>
        <p:sp>
          <p:nvSpPr>
            <p:cNvPr id="113" name="Rectangle 112">
              <a:extLst>
                <a:ext uri="{FF2B5EF4-FFF2-40B4-BE49-F238E27FC236}">
                  <a16:creationId xmlns:a16="http://schemas.microsoft.com/office/drawing/2014/main" id="{E0FB875C-9B71-A145-BBDE-1EABDA885101}"/>
                </a:ext>
              </a:extLst>
            </p:cNvPr>
            <p:cNvSpPr/>
            <p:nvPr/>
          </p:nvSpPr>
          <p:spPr>
            <a:xfrm>
              <a:off x="1942961" y="3087314"/>
              <a:ext cx="3182571" cy="219659"/>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Red Team</a:t>
              </a:r>
            </a:p>
          </p:txBody>
        </p:sp>
      </p:grpSp>
      <p:grpSp>
        <p:nvGrpSpPr>
          <p:cNvPr id="114" name="Group 113">
            <a:extLst>
              <a:ext uri="{FF2B5EF4-FFF2-40B4-BE49-F238E27FC236}">
                <a16:creationId xmlns:a16="http://schemas.microsoft.com/office/drawing/2014/main" id="{C7C49C7C-F6C8-BC48-9623-D03CB36A58E5}"/>
              </a:ext>
            </a:extLst>
          </p:cNvPr>
          <p:cNvGrpSpPr/>
          <p:nvPr/>
        </p:nvGrpSpPr>
        <p:grpSpPr>
          <a:xfrm>
            <a:off x="5001541" y="4823651"/>
            <a:ext cx="2623176" cy="1170862"/>
            <a:chOff x="1879600" y="3087314"/>
            <a:chExt cx="4564985" cy="703167"/>
          </a:xfrm>
        </p:grpSpPr>
        <p:sp>
          <p:nvSpPr>
            <p:cNvPr id="115" name="Text Box 10">
              <a:extLst>
                <a:ext uri="{FF2B5EF4-FFF2-40B4-BE49-F238E27FC236}">
                  <a16:creationId xmlns:a16="http://schemas.microsoft.com/office/drawing/2014/main" id="{53DB152E-45E4-174D-8C9F-C039C4C34363}"/>
                </a:ext>
              </a:extLst>
            </p:cNvPr>
            <p:cNvSpPr txBox="1">
              <a:spLocks noChangeArrowheads="1"/>
            </p:cNvSpPr>
            <p:nvPr/>
          </p:nvSpPr>
          <p:spPr bwMode="auto">
            <a:xfrm>
              <a:off x="1879600" y="3365357"/>
              <a:ext cx="4564985" cy="425124"/>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Over 140 champions </a:t>
              </a:r>
            </a:p>
            <a:p>
              <a:r>
                <a:rPr lang="en-US" sz="1400" dirty="0">
                  <a:solidFill>
                    <a:schemeClr val="bg1">
                      <a:lumMod val="95000"/>
                    </a:schemeClr>
                  </a:solidFill>
                  <a:latin typeface="Candara" panose="020E0502030303020204" pitchFamily="34" charset="0"/>
                </a:rPr>
                <a:t>Five core abilities, two spells and seven items</a:t>
              </a:r>
            </a:p>
          </p:txBody>
        </p:sp>
        <p:sp>
          <p:nvSpPr>
            <p:cNvPr id="116" name="Rectangle 115">
              <a:extLst>
                <a:ext uri="{FF2B5EF4-FFF2-40B4-BE49-F238E27FC236}">
                  <a16:creationId xmlns:a16="http://schemas.microsoft.com/office/drawing/2014/main" id="{C2F15ECA-15B0-4C4E-9377-D1EDC15A3506}"/>
                </a:ext>
              </a:extLst>
            </p:cNvPr>
            <p:cNvSpPr/>
            <p:nvPr/>
          </p:nvSpPr>
          <p:spPr>
            <a:xfrm>
              <a:off x="1942961" y="3087314"/>
              <a:ext cx="3182571" cy="219659"/>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Champions</a:t>
              </a:r>
            </a:p>
          </p:txBody>
        </p:sp>
      </p:grpSp>
      <p:sp>
        <p:nvSpPr>
          <p:cNvPr id="117" name="Rectangle 116">
            <a:extLst>
              <a:ext uri="{FF2B5EF4-FFF2-40B4-BE49-F238E27FC236}">
                <a16:creationId xmlns:a16="http://schemas.microsoft.com/office/drawing/2014/main" id="{C0067C05-FBEE-7248-8EBE-8B72C80A0AA5}"/>
              </a:ext>
            </a:extLst>
          </p:cNvPr>
          <p:cNvSpPr/>
          <p:nvPr/>
        </p:nvSpPr>
        <p:spPr>
          <a:xfrm>
            <a:off x="8893316" y="4623083"/>
            <a:ext cx="1828800" cy="365760"/>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Towers</a:t>
            </a:r>
          </a:p>
        </p:txBody>
      </p:sp>
      <p:sp>
        <p:nvSpPr>
          <p:cNvPr id="118" name="Rectangle 117">
            <a:extLst>
              <a:ext uri="{FF2B5EF4-FFF2-40B4-BE49-F238E27FC236}">
                <a16:creationId xmlns:a16="http://schemas.microsoft.com/office/drawing/2014/main" id="{92BA2D6A-1CF9-8D4F-A382-AD8306370451}"/>
              </a:ext>
            </a:extLst>
          </p:cNvPr>
          <p:cNvSpPr/>
          <p:nvPr/>
        </p:nvSpPr>
        <p:spPr>
          <a:xfrm>
            <a:off x="1154690" y="4634756"/>
            <a:ext cx="1828800" cy="365760"/>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Minions</a:t>
            </a:r>
          </a:p>
        </p:txBody>
      </p:sp>
      <p:grpSp>
        <p:nvGrpSpPr>
          <p:cNvPr id="119" name="Group 81">
            <a:extLst>
              <a:ext uri="{FF2B5EF4-FFF2-40B4-BE49-F238E27FC236}">
                <a16:creationId xmlns:a16="http://schemas.microsoft.com/office/drawing/2014/main" id="{9B722FAA-BA4B-2149-9C65-CE3B675BBD50}"/>
              </a:ext>
            </a:extLst>
          </p:cNvPr>
          <p:cNvGrpSpPr/>
          <p:nvPr/>
        </p:nvGrpSpPr>
        <p:grpSpPr>
          <a:xfrm rot="8196604" flipH="1" flipV="1">
            <a:off x="8183709" y="1645999"/>
            <a:ext cx="724076" cy="635278"/>
            <a:chOff x="3376482" y="1459073"/>
            <a:chExt cx="455253" cy="221445"/>
          </a:xfrm>
        </p:grpSpPr>
        <p:cxnSp>
          <p:nvCxnSpPr>
            <p:cNvPr id="120" name="Straight Connector 119">
              <a:extLst>
                <a:ext uri="{FF2B5EF4-FFF2-40B4-BE49-F238E27FC236}">
                  <a16:creationId xmlns:a16="http://schemas.microsoft.com/office/drawing/2014/main" id="{BE28822C-98F9-CD4D-ADE8-2FADC98F395D}"/>
                </a:ext>
              </a:extLst>
            </p:cNvPr>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DB509A1-9CD9-3140-8D4F-979CFAA0ACC7}"/>
                </a:ext>
              </a:extLst>
            </p:cNvPr>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2" name="Group 81">
            <a:extLst>
              <a:ext uri="{FF2B5EF4-FFF2-40B4-BE49-F238E27FC236}">
                <a16:creationId xmlns:a16="http://schemas.microsoft.com/office/drawing/2014/main" id="{4301C1F5-FFAC-A343-8A0F-F1C3E5F191F2}"/>
              </a:ext>
            </a:extLst>
          </p:cNvPr>
          <p:cNvGrpSpPr/>
          <p:nvPr/>
        </p:nvGrpSpPr>
        <p:grpSpPr>
          <a:xfrm flipV="1">
            <a:off x="3145508" y="3897013"/>
            <a:ext cx="1770095" cy="995810"/>
            <a:chOff x="3280437" y="1459073"/>
            <a:chExt cx="551298" cy="221445"/>
          </a:xfrm>
        </p:grpSpPr>
        <p:cxnSp>
          <p:nvCxnSpPr>
            <p:cNvPr id="123" name="Straight Connector 122">
              <a:extLst>
                <a:ext uri="{FF2B5EF4-FFF2-40B4-BE49-F238E27FC236}">
                  <a16:creationId xmlns:a16="http://schemas.microsoft.com/office/drawing/2014/main" id="{1C964220-25B1-4C4C-81F3-80E4AF2DA414}"/>
                </a:ext>
              </a:extLst>
            </p:cNvPr>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3BBE44-77A1-B041-984D-98F9BAA5FE40}"/>
                </a:ext>
              </a:extLst>
            </p:cNvPr>
            <p:cNvCxnSpPr/>
            <p:nvPr/>
          </p:nvCxnSpPr>
          <p:spPr>
            <a:xfrm flipH="1" flipV="1">
              <a:off x="3280437" y="1459073"/>
              <a:ext cx="31327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5" name="Group 81">
            <a:extLst>
              <a:ext uri="{FF2B5EF4-FFF2-40B4-BE49-F238E27FC236}">
                <a16:creationId xmlns:a16="http://schemas.microsoft.com/office/drawing/2014/main" id="{64950402-01DD-4247-8922-E80276F986F0}"/>
              </a:ext>
            </a:extLst>
          </p:cNvPr>
          <p:cNvGrpSpPr/>
          <p:nvPr/>
        </p:nvGrpSpPr>
        <p:grpSpPr>
          <a:xfrm rot="13403396" flipV="1">
            <a:off x="3008213" y="1570056"/>
            <a:ext cx="806411" cy="1097276"/>
            <a:chOff x="3376482" y="1457904"/>
            <a:chExt cx="507024" cy="382489"/>
          </a:xfrm>
        </p:grpSpPr>
        <p:cxnSp>
          <p:nvCxnSpPr>
            <p:cNvPr id="126" name="Straight Connector 125">
              <a:extLst>
                <a:ext uri="{FF2B5EF4-FFF2-40B4-BE49-F238E27FC236}">
                  <a16:creationId xmlns:a16="http://schemas.microsoft.com/office/drawing/2014/main" id="{2BA7290E-F713-514A-83D1-B7041FEF4727}"/>
                </a:ext>
              </a:extLst>
            </p:cNvPr>
            <p:cNvCxnSpPr/>
            <p:nvPr/>
          </p:nvCxnSpPr>
          <p:spPr>
            <a:xfrm flipH="1" flipV="1">
              <a:off x="3596048" y="1457904"/>
              <a:ext cx="287458" cy="382489"/>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DC807D0-F0D3-8B40-9CE1-553A1CD0D32C}"/>
                </a:ext>
              </a:extLst>
            </p:cNvPr>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28" name="Straight Connector 127">
            <a:extLst>
              <a:ext uri="{FF2B5EF4-FFF2-40B4-BE49-F238E27FC236}">
                <a16:creationId xmlns:a16="http://schemas.microsoft.com/office/drawing/2014/main" id="{6A25725C-355F-7544-B7E6-75AF5A088974}"/>
              </a:ext>
            </a:extLst>
          </p:cNvPr>
          <p:cNvCxnSpPr/>
          <p:nvPr/>
        </p:nvCxnSpPr>
        <p:spPr>
          <a:xfrm rot="5400000" flipH="1">
            <a:off x="5871634" y="4531725"/>
            <a:ext cx="36576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CF66D5D-016A-5F49-8F2F-102799A57426}"/>
              </a:ext>
            </a:extLst>
          </p:cNvPr>
          <p:cNvGrpSpPr/>
          <p:nvPr/>
        </p:nvGrpSpPr>
        <p:grpSpPr>
          <a:xfrm>
            <a:off x="2926109" y="41145"/>
            <a:ext cx="6774039" cy="1784356"/>
            <a:chOff x="3341511" y="258228"/>
            <a:chExt cx="5508978" cy="1446550"/>
          </a:xfrm>
        </p:grpSpPr>
        <p:sp>
          <p:nvSpPr>
            <p:cNvPr id="130" name="TextBox 129">
              <a:extLst>
                <a:ext uri="{FF2B5EF4-FFF2-40B4-BE49-F238E27FC236}">
                  <a16:creationId xmlns:a16="http://schemas.microsoft.com/office/drawing/2014/main" id="{00721583-C0DB-1846-8FBC-FA39E0492DF7}"/>
                </a:ext>
              </a:extLst>
            </p:cNvPr>
            <p:cNvSpPr txBox="1"/>
            <p:nvPr/>
          </p:nvSpPr>
          <p:spPr>
            <a:xfrm>
              <a:off x="3341511" y="258228"/>
              <a:ext cx="5508978" cy="1446550"/>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Team-based strategy game</a:t>
              </a:r>
            </a:p>
          </p:txBody>
        </p:sp>
        <p:sp>
          <p:nvSpPr>
            <p:cNvPr id="131" name="TextBox 130">
              <a:extLst>
                <a:ext uri="{FF2B5EF4-FFF2-40B4-BE49-F238E27FC236}">
                  <a16:creationId xmlns:a16="http://schemas.microsoft.com/office/drawing/2014/main" id="{954D3E33-DFFA-9D4F-9E4B-A27300FC6E4E}"/>
                </a:ext>
              </a:extLst>
            </p:cNvPr>
            <p:cNvSpPr txBox="1"/>
            <p:nvPr/>
          </p:nvSpPr>
          <p:spPr>
            <a:xfrm>
              <a:off x="5314507" y="843004"/>
              <a:ext cx="1562986" cy="299412"/>
            </a:xfrm>
            <a:prstGeom prst="rect">
              <a:avLst/>
            </a:prstGeom>
            <a:noFill/>
          </p:spPr>
          <p:txBody>
            <a:bodyPr wrap="square" rtlCol="0">
              <a:spAutoFit/>
            </a:bodyPr>
            <a:lstStyle/>
            <a:p>
              <a:endParaRPr lang="en-US" dirty="0">
                <a:solidFill>
                  <a:schemeClr val="bg1">
                    <a:lumMod val="85000"/>
                  </a:schemeClr>
                </a:solidFill>
                <a:latin typeface="Candara" panose="020E0502030303020204" pitchFamily="34" charset="0"/>
              </a:endParaRPr>
            </a:p>
          </p:txBody>
        </p:sp>
      </p:grpSp>
      <p:sp>
        <p:nvSpPr>
          <p:cNvPr id="48" name="TextBox 47">
            <a:extLst>
              <a:ext uri="{FF2B5EF4-FFF2-40B4-BE49-F238E27FC236}">
                <a16:creationId xmlns:a16="http://schemas.microsoft.com/office/drawing/2014/main" id="{7E8BC650-DCE5-D544-86EF-38DBA66082BA}"/>
              </a:ext>
            </a:extLst>
          </p:cNvPr>
          <p:cNvSpPr txBox="1"/>
          <p:nvPr/>
        </p:nvSpPr>
        <p:spPr>
          <a:xfrm>
            <a:off x="71402" y="6502897"/>
            <a:ext cx="1717057" cy="253916"/>
          </a:xfrm>
          <a:prstGeom prst="rect">
            <a:avLst/>
          </a:prstGeom>
          <a:solidFill>
            <a:srgbClr val="FF0000"/>
          </a:solidFill>
          <a:ln w="12700">
            <a:solidFill>
              <a:schemeClr val="tx1"/>
            </a:solidFill>
          </a:ln>
        </p:spPr>
        <p:txBody>
          <a:bodyPr wrap="square" rtlCol="0">
            <a:spAutoFit/>
          </a:bodyPr>
          <a:lstStyle/>
          <a:p>
            <a:pPr algn="ctr"/>
            <a:r>
              <a:rPr lang="en-US" sz="1050" dirty="0"/>
              <a:t>© 2015-2017 sage-fox.com</a:t>
            </a:r>
          </a:p>
        </p:txBody>
      </p:sp>
    </p:spTree>
    <p:extLst>
      <p:ext uri="{BB962C8B-B14F-4D97-AF65-F5344CB8AC3E}">
        <p14:creationId xmlns:p14="http://schemas.microsoft.com/office/powerpoint/2010/main" val="117070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wipe(left)">
                                      <p:cBhvr>
                                        <p:cTn id="7" dur="500"/>
                                        <p:tgtEl>
                                          <p:spTgt spid="129"/>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ppt_x"/>
                                          </p:val>
                                        </p:tav>
                                        <p:tav tm="100000">
                                          <p:val>
                                            <p:strVal val="#ppt_x"/>
                                          </p:val>
                                        </p:tav>
                                      </p:tavLst>
                                    </p:anim>
                                    <p:anim calcmode="lin" valueType="num">
                                      <p:cBhvr additive="base">
                                        <p:cTn id="12" dur="500" fill="hold"/>
                                        <p:tgtEl>
                                          <p:spTgt spid="10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wipe(up)">
                                      <p:cBhvr>
                                        <p:cTn id="16" dur="500"/>
                                        <p:tgtEl>
                                          <p:spTgt spid="128"/>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fade">
                                      <p:cBhvr>
                                        <p:cTn id="20" dur="1000"/>
                                        <p:tgtEl>
                                          <p:spTgt spid="114"/>
                                        </p:tgtEl>
                                      </p:cBhvr>
                                    </p:animEffect>
                                    <p:anim calcmode="lin" valueType="num">
                                      <p:cBhvr>
                                        <p:cTn id="21" dur="1000" fill="hold"/>
                                        <p:tgtEl>
                                          <p:spTgt spid="114"/>
                                        </p:tgtEl>
                                        <p:attrNameLst>
                                          <p:attrName>ppt_x</p:attrName>
                                        </p:attrNameLst>
                                      </p:cBhvr>
                                      <p:tavLst>
                                        <p:tav tm="0">
                                          <p:val>
                                            <p:strVal val="#ppt_x"/>
                                          </p:val>
                                        </p:tav>
                                        <p:tav tm="100000">
                                          <p:val>
                                            <p:strVal val="#ppt_x"/>
                                          </p:val>
                                        </p:tav>
                                      </p:tavLst>
                                    </p:anim>
                                    <p:anim calcmode="lin" valueType="num">
                                      <p:cBhvr>
                                        <p:cTn id="22" dur="1000" fill="hold"/>
                                        <p:tgtEl>
                                          <p:spTgt spid="114"/>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 presetClass="entr" presetSubtype="8" accel="50000" decel="50000" fill="hold" nodeType="afterEffect">
                                  <p:stCondLst>
                                    <p:cond delay="0"/>
                                  </p:stCondLst>
                                  <p:childTnLst>
                                    <p:set>
                                      <p:cBhvr>
                                        <p:cTn id="25" dur="1" fill="hold">
                                          <p:stCondLst>
                                            <p:cond delay="0"/>
                                          </p:stCondLst>
                                        </p:cTn>
                                        <p:tgtEl>
                                          <p:spTgt spid="98"/>
                                        </p:tgtEl>
                                        <p:attrNameLst>
                                          <p:attrName>style.visibility</p:attrName>
                                        </p:attrNameLst>
                                      </p:cBhvr>
                                      <p:to>
                                        <p:strVal val="visible"/>
                                      </p:to>
                                    </p:set>
                                    <p:anim calcmode="lin" valueType="num">
                                      <p:cBhvr additive="base">
                                        <p:cTn id="26" dur="500" fill="hold"/>
                                        <p:tgtEl>
                                          <p:spTgt spid="98"/>
                                        </p:tgtEl>
                                        <p:attrNameLst>
                                          <p:attrName>ppt_x</p:attrName>
                                        </p:attrNameLst>
                                      </p:cBhvr>
                                      <p:tavLst>
                                        <p:tav tm="0">
                                          <p:val>
                                            <p:strVal val="0-#ppt_w/2"/>
                                          </p:val>
                                        </p:tav>
                                        <p:tav tm="100000">
                                          <p:val>
                                            <p:strVal val="#ppt_x"/>
                                          </p:val>
                                        </p:tav>
                                      </p:tavLst>
                                    </p:anim>
                                    <p:anim calcmode="lin" valueType="num">
                                      <p:cBhvr additive="base">
                                        <p:cTn id="27" dur="500" fill="hold"/>
                                        <p:tgtEl>
                                          <p:spTgt spid="98"/>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right)">
                                      <p:cBhvr>
                                        <p:cTn id="31" dur="500"/>
                                        <p:tgtEl>
                                          <p:spTgt spid="122"/>
                                        </p:tgtEl>
                                      </p:cBhvr>
                                    </p:animEffect>
                                  </p:childTnLst>
                                </p:cTn>
                              </p:par>
                            </p:childTnLst>
                          </p:cTn>
                        </p:par>
                        <p:par>
                          <p:cTn id="32" fill="hold">
                            <p:stCondLst>
                              <p:cond delay="3500"/>
                            </p:stCondLst>
                            <p:childTnLst>
                              <p:par>
                                <p:cTn id="33" presetID="2" presetClass="entr" presetSubtype="2" accel="50000" decel="5000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 calcmode="lin" valueType="num">
                                      <p:cBhvr additive="base">
                                        <p:cTn id="35" dur="500" fill="hold"/>
                                        <p:tgtEl>
                                          <p:spTgt spid="83"/>
                                        </p:tgtEl>
                                        <p:attrNameLst>
                                          <p:attrName>ppt_x</p:attrName>
                                        </p:attrNameLst>
                                      </p:cBhvr>
                                      <p:tavLst>
                                        <p:tav tm="0">
                                          <p:val>
                                            <p:strVal val="1+#ppt_w/2"/>
                                          </p:val>
                                        </p:tav>
                                        <p:tav tm="100000">
                                          <p:val>
                                            <p:strVal val="#ppt_x"/>
                                          </p:val>
                                        </p:tav>
                                      </p:tavLst>
                                    </p:anim>
                                    <p:anim calcmode="lin" valueType="num">
                                      <p:cBhvr additive="base">
                                        <p:cTn id="36" dur="500" fill="hold"/>
                                        <p:tgtEl>
                                          <p:spTgt spid="83"/>
                                        </p:tgtEl>
                                        <p:attrNameLst>
                                          <p:attrName>ppt_y</p:attrName>
                                        </p:attrNameLst>
                                      </p:cBhvr>
                                      <p:tavLst>
                                        <p:tav tm="0">
                                          <p:val>
                                            <p:strVal val="#ppt_y"/>
                                          </p:val>
                                        </p:tav>
                                        <p:tav tm="100000">
                                          <p:val>
                                            <p:strVal val="#ppt_y"/>
                                          </p:val>
                                        </p:tav>
                                      </p:tavLst>
                                    </p:anim>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ipe(left)">
                                      <p:cBhvr>
                                        <p:cTn id="40" dur="500"/>
                                        <p:tgtEl>
                                          <p:spTgt spid="105"/>
                                        </p:tgtEl>
                                      </p:cBhvr>
                                    </p:animEffect>
                                  </p:childTnLst>
                                </p:cTn>
                              </p:par>
                            </p:childTnLst>
                          </p:cTn>
                        </p:par>
                        <p:par>
                          <p:cTn id="41" fill="hold">
                            <p:stCondLst>
                              <p:cond delay="4500"/>
                            </p:stCondLst>
                            <p:childTnLst>
                              <p:par>
                                <p:cTn id="42" presetID="2" presetClass="entr" presetSubtype="8" accel="50000" decel="50000" fill="hold" nodeType="afterEffect">
                                  <p:stCondLst>
                                    <p:cond delay="0"/>
                                  </p:stCondLst>
                                  <p:childTnLst>
                                    <p:set>
                                      <p:cBhvr>
                                        <p:cTn id="43" dur="1" fill="hold">
                                          <p:stCondLst>
                                            <p:cond delay="0"/>
                                          </p:stCondLst>
                                        </p:cTn>
                                        <p:tgtEl>
                                          <p:spTgt spid="94"/>
                                        </p:tgtEl>
                                        <p:attrNameLst>
                                          <p:attrName>style.visibility</p:attrName>
                                        </p:attrNameLst>
                                      </p:cBhvr>
                                      <p:to>
                                        <p:strVal val="visible"/>
                                      </p:to>
                                    </p:set>
                                    <p:anim calcmode="lin" valueType="num">
                                      <p:cBhvr additive="base">
                                        <p:cTn id="44" dur="500" fill="hold"/>
                                        <p:tgtEl>
                                          <p:spTgt spid="94"/>
                                        </p:tgtEl>
                                        <p:attrNameLst>
                                          <p:attrName>ppt_x</p:attrName>
                                        </p:attrNameLst>
                                      </p:cBhvr>
                                      <p:tavLst>
                                        <p:tav tm="0">
                                          <p:val>
                                            <p:strVal val="0-#ppt_w/2"/>
                                          </p:val>
                                        </p:tav>
                                        <p:tav tm="100000">
                                          <p:val>
                                            <p:strVal val="#ppt_x"/>
                                          </p:val>
                                        </p:tav>
                                      </p:tavLst>
                                    </p:anim>
                                    <p:anim calcmode="lin" valueType="num">
                                      <p:cBhvr additive="base">
                                        <p:cTn id="45" dur="500" fill="hold"/>
                                        <p:tgtEl>
                                          <p:spTgt spid="94"/>
                                        </p:tgtEl>
                                        <p:attrNameLst>
                                          <p:attrName>ppt_y</p:attrName>
                                        </p:attrNameLst>
                                      </p:cBhvr>
                                      <p:tavLst>
                                        <p:tav tm="0">
                                          <p:val>
                                            <p:strVal val="#ppt_y"/>
                                          </p:val>
                                        </p:tav>
                                        <p:tav tm="100000">
                                          <p:val>
                                            <p:strVal val="#ppt_y"/>
                                          </p:val>
                                        </p:tav>
                                      </p:tavLst>
                                    </p:anim>
                                  </p:childTnLst>
                                </p:cTn>
                              </p:par>
                            </p:childTnLst>
                          </p:cTn>
                        </p:par>
                        <p:par>
                          <p:cTn id="46" fill="hold">
                            <p:stCondLst>
                              <p:cond delay="5000"/>
                            </p:stCondLst>
                            <p:childTnLst>
                              <p:par>
                                <p:cTn id="47" presetID="22" presetClass="entr" presetSubtype="2" fill="hold" nodeType="afterEffect">
                                  <p:stCondLst>
                                    <p:cond delay="0"/>
                                  </p:stCondLst>
                                  <p:childTnLst>
                                    <p:set>
                                      <p:cBhvr>
                                        <p:cTn id="48" dur="1" fill="hold">
                                          <p:stCondLst>
                                            <p:cond delay="0"/>
                                          </p:stCondLst>
                                        </p:cTn>
                                        <p:tgtEl>
                                          <p:spTgt spid="125"/>
                                        </p:tgtEl>
                                        <p:attrNameLst>
                                          <p:attrName>style.visibility</p:attrName>
                                        </p:attrNameLst>
                                      </p:cBhvr>
                                      <p:to>
                                        <p:strVal val="visible"/>
                                      </p:to>
                                    </p:set>
                                    <p:animEffect transition="in" filter="wipe(right)">
                                      <p:cBhvr>
                                        <p:cTn id="49" dur="500"/>
                                        <p:tgtEl>
                                          <p:spTgt spid="125"/>
                                        </p:tgtEl>
                                      </p:cBhvr>
                                    </p:animEffect>
                                  </p:childTnLst>
                                </p:cTn>
                              </p:par>
                            </p:childTnLst>
                          </p:cTn>
                        </p:par>
                        <p:par>
                          <p:cTn id="50" fill="hold">
                            <p:stCondLst>
                              <p:cond delay="5500"/>
                            </p:stCondLst>
                            <p:childTnLst>
                              <p:par>
                                <p:cTn id="51" presetID="42" presetClass="entr" presetSubtype="0" fill="hold" nodeType="after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fade">
                                      <p:cBhvr>
                                        <p:cTn id="53" dur="1000"/>
                                        <p:tgtEl>
                                          <p:spTgt spid="111"/>
                                        </p:tgtEl>
                                      </p:cBhvr>
                                    </p:animEffect>
                                    <p:anim calcmode="lin" valueType="num">
                                      <p:cBhvr>
                                        <p:cTn id="54" dur="1000" fill="hold"/>
                                        <p:tgtEl>
                                          <p:spTgt spid="111"/>
                                        </p:tgtEl>
                                        <p:attrNameLst>
                                          <p:attrName>ppt_x</p:attrName>
                                        </p:attrNameLst>
                                      </p:cBhvr>
                                      <p:tavLst>
                                        <p:tav tm="0">
                                          <p:val>
                                            <p:strVal val="#ppt_x"/>
                                          </p:val>
                                        </p:tav>
                                        <p:tav tm="100000">
                                          <p:val>
                                            <p:strVal val="#ppt_x"/>
                                          </p:val>
                                        </p:tav>
                                      </p:tavLst>
                                    </p:anim>
                                    <p:anim calcmode="lin" valueType="num">
                                      <p:cBhvr>
                                        <p:cTn id="55" dur="1000" fill="hold"/>
                                        <p:tgtEl>
                                          <p:spTgt spid="111"/>
                                        </p:tgtEl>
                                        <p:attrNameLst>
                                          <p:attrName>ppt_y</p:attrName>
                                        </p:attrNameLst>
                                      </p:cBhvr>
                                      <p:tavLst>
                                        <p:tav tm="0">
                                          <p:val>
                                            <p:strVal val="#ppt_y+.1"/>
                                          </p:val>
                                        </p:tav>
                                        <p:tav tm="100000">
                                          <p:val>
                                            <p:strVal val="#ppt_y"/>
                                          </p:val>
                                        </p:tav>
                                      </p:tavLst>
                                    </p:anim>
                                  </p:childTnLst>
                                </p:cTn>
                              </p:par>
                            </p:childTnLst>
                          </p:cTn>
                        </p:par>
                        <p:par>
                          <p:cTn id="56" fill="hold">
                            <p:stCondLst>
                              <p:cond delay="6500"/>
                            </p:stCondLst>
                            <p:childTnLst>
                              <p:par>
                                <p:cTn id="57" presetID="2" presetClass="entr" presetSubtype="2" accel="50000" decel="50000"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1+#ppt_w/2"/>
                                          </p:val>
                                        </p:tav>
                                        <p:tav tm="100000">
                                          <p:val>
                                            <p:strVal val="#ppt_x"/>
                                          </p:val>
                                        </p:tav>
                                      </p:tavLst>
                                    </p:anim>
                                    <p:anim calcmode="lin" valueType="num">
                                      <p:cBhvr additive="base">
                                        <p:cTn id="60" dur="500" fill="hold"/>
                                        <p:tgtEl>
                                          <p:spTgt spid="56"/>
                                        </p:tgtEl>
                                        <p:attrNameLst>
                                          <p:attrName>ppt_y</p:attrName>
                                        </p:attrNameLst>
                                      </p:cBhvr>
                                      <p:tavLst>
                                        <p:tav tm="0">
                                          <p:val>
                                            <p:strVal val="#ppt_y"/>
                                          </p:val>
                                        </p:tav>
                                        <p:tav tm="100000">
                                          <p:val>
                                            <p:strVal val="#ppt_y"/>
                                          </p:val>
                                        </p:tav>
                                      </p:tavLst>
                                    </p:anim>
                                  </p:childTnLst>
                                </p:cTn>
                              </p:par>
                            </p:childTnLst>
                          </p:cTn>
                        </p:par>
                        <p:par>
                          <p:cTn id="61" fill="hold">
                            <p:stCondLst>
                              <p:cond delay="7000"/>
                            </p:stCondLst>
                            <p:childTnLst>
                              <p:par>
                                <p:cTn id="62" presetID="22" presetClass="entr" presetSubtype="8" fill="hold" nodeType="after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wipe(left)">
                                      <p:cBhvr>
                                        <p:cTn id="64" dur="500"/>
                                        <p:tgtEl>
                                          <p:spTgt spid="119"/>
                                        </p:tgtEl>
                                      </p:cBhvr>
                                    </p:animEffect>
                                  </p:childTnLst>
                                </p:cTn>
                              </p:par>
                            </p:childTnLst>
                          </p:cTn>
                        </p:par>
                        <p:par>
                          <p:cTn id="65" fill="hold">
                            <p:stCondLst>
                              <p:cond delay="7500"/>
                            </p:stCondLst>
                            <p:childTnLst>
                              <p:par>
                                <p:cTn id="66" presetID="42" presetClass="entr" presetSubtype="0" fill="hold" nodeType="afterEffect">
                                  <p:stCondLst>
                                    <p:cond delay="0"/>
                                  </p:stCondLst>
                                  <p:childTnLst>
                                    <p:set>
                                      <p:cBhvr>
                                        <p:cTn id="67" dur="1" fill="hold">
                                          <p:stCondLst>
                                            <p:cond delay="0"/>
                                          </p:stCondLst>
                                        </p:cTn>
                                        <p:tgtEl>
                                          <p:spTgt spid="108"/>
                                        </p:tgtEl>
                                        <p:attrNameLst>
                                          <p:attrName>style.visibility</p:attrName>
                                        </p:attrNameLst>
                                      </p:cBhvr>
                                      <p:to>
                                        <p:strVal val="visible"/>
                                      </p:to>
                                    </p:set>
                                    <p:animEffect transition="in" filter="fade">
                                      <p:cBhvr>
                                        <p:cTn id="68" dur="1000"/>
                                        <p:tgtEl>
                                          <p:spTgt spid="108"/>
                                        </p:tgtEl>
                                      </p:cBhvr>
                                    </p:animEffect>
                                    <p:anim calcmode="lin" valueType="num">
                                      <p:cBhvr>
                                        <p:cTn id="69" dur="1000" fill="hold"/>
                                        <p:tgtEl>
                                          <p:spTgt spid="108"/>
                                        </p:tgtEl>
                                        <p:attrNameLst>
                                          <p:attrName>ppt_x</p:attrName>
                                        </p:attrNameLst>
                                      </p:cBhvr>
                                      <p:tavLst>
                                        <p:tav tm="0">
                                          <p:val>
                                            <p:strVal val="#ppt_x"/>
                                          </p:val>
                                        </p:tav>
                                        <p:tav tm="100000">
                                          <p:val>
                                            <p:strVal val="#ppt_x"/>
                                          </p:val>
                                        </p:tav>
                                      </p:tavLst>
                                    </p:anim>
                                    <p:anim calcmode="lin" valueType="num">
                                      <p:cBhvr>
                                        <p:cTn id="70"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03A5E86F-3F37-6A40-9F6D-D1D681EC2D55}"/>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U-Turn Arrow 39"/>
          <p:cNvSpPr/>
          <p:nvPr/>
        </p:nvSpPr>
        <p:spPr>
          <a:xfrm>
            <a:off x="8615297" y="1693288"/>
            <a:ext cx="2712479" cy="2503805"/>
          </a:xfrm>
          <a:prstGeom prst="uturnArrow">
            <a:avLst>
              <a:gd name="adj1" fmla="val 20076"/>
              <a:gd name="adj2" fmla="val 19764"/>
              <a:gd name="adj3" fmla="val 23347"/>
              <a:gd name="adj4" fmla="val 49304"/>
              <a:gd name="adj5" fmla="val 99251"/>
            </a:avLst>
          </a:prstGeom>
          <a:solidFill>
            <a:srgbClr val="62768F"/>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U-Turn Arrow 38"/>
          <p:cNvSpPr/>
          <p:nvPr/>
        </p:nvSpPr>
        <p:spPr>
          <a:xfrm rot="10800000" flipH="1">
            <a:off x="6667391" y="3613522"/>
            <a:ext cx="2712479" cy="2503805"/>
          </a:xfrm>
          <a:prstGeom prst="uturnArrow">
            <a:avLst>
              <a:gd name="adj1" fmla="val 20076"/>
              <a:gd name="adj2" fmla="val 19764"/>
              <a:gd name="adj3" fmla="val 23347"/>
              <a:gd name="adj4" fmla="val 49304"/>
              <a:gd name="adj5" fmla="val 99251"/>
            </a:avLst>
          </a:prstGeom>
          <a:solidFill>
            <a:srgbClr val="B5B5B5"/>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U-Turn Arrow 37"/>
          <p:cNvSpPr/>
          <p:nvPr/>
        </p:nvSpPr>
        <p:spPr>
          <a:xfrm>
            <a:off x="4728583" y="1693288"/>
            <a:ext cx="2712479" cy="2503805"/>
          </a:xfrm>
          <a:prstGeom prst="uturnArrow">
            <a:avLst>
              <a:gd name="adj1" fmla="val 20076"/>
              <a:gd name="adj2" fmla="val 19764"/>
              <a:gd name="adj3" fmla="val 23347"/>
              <a:gd name="adj4" fmla="val 49304"/>
              <a:gd name="adj5" fmla="val 99251"/>
            </a:avLst>
          </a:prstGeom>
          <a:solidFill>
            <a:srgbClr val="44546B"/>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U-Turn Arrow 36"/>
          <p:cNvSpPr/>
          <p:nvPr/>
        </p:nvSpPr>
        <p:spPr>
          <a:xfrm rot="10800000" flipH="1">
            <a:off x="2784221" y="3613522"/>
            <a:ext cx="2712479" cy="2503805"/>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U-Turn Arrow 34"/>
          <p:cNvSpPr/>
          <p:nvPr/>
        </p:nvSpPr>
        <p:spPr>
          <a:xfrm>
            <a:off x="864226" y="1693288"/>
            <a:ext cx="2712479" cy="2503805"/>
          </a:xfrm>
          <a:prstGeom prst="uturnArrow">
            <a:avLst>
              <a:gd name="adj1" fmla="val 20076"/>
              <a:gd name="adj2" fmla="val 19764"/>
              <a:gd name="adj3" fmla="val 22333"/>
              <a:gd name="adj4" fmla="val 49304"/>
              <a:gd name="adj5" fmla="val 99251"/>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p:cNvSpPr txBox="1"/>
          <p:nvPr/>
        </p:nvSpPr>
        <p:spPr>
          <a:xfrm>
            <a:off x="1409479" y="3824372"/>
            <a:ext cx="1299138"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Calibri" panose="020F0502020204030204"/>
                <a:ea typeface="+mn-ea"/>
                <a:cs typeface="+mn-cs"/>
              </a:rPr>
              <a:t>AD CARRY</a:t>
            </a:r>
            <a:endParaRPr kumimoji="0" lang="en-US" sz="2400" b="0" i="0"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48" name="TextBox 47"/>
          <p:cNvSpPr txBox="1"/>
          <p:nvPr/>
        </p:nvSpPr>
        <p:spPr>
          <a:xfrm>
            <a:off x="3466662" y="3220220"/>
            <a:ext cx="1204049"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ED7D31"/>
                </a:solidFill>
                <a:effectLst/>
                <a:uLnTx/>
                <a:uFillTx/>
                <a:latin typeface="Calibri" panose="020F0502020204030204"/>
                <a:ea typeface="+mn-ea"/>
                <a:cs typeface="+mn-cs"/>
              </a:rPr>
              <a:t>SUPPORT</a:t>
            </a:r>
            <a:endPar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49" name="TextBox 48"/>
          <p:cNvSpPr txBox="1"/>
          <p:nvPr/>
        </p:nvSpPr>
        <p:spPr>
          <a:xfrm>
            <a:off x="5508451" y="3824372"/>
            <a:ext cx="968215"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srgbClr val="A5A5A5"/>
                </a:solidFill>
                <a:effectLst/>
                <a:uLnTx/>
                <a:uFillTx/>
                <a:latin typeface="Calibri" panose="020F0502020204030204"/>
                <a:ea typeface="+mn-ea"/>
                <a:cs typeface="+mn-cs"/>
              </a:rPr>
              <a:t>JUNGLE</a:t>
            </a:r>
          </a:p>
        </p:txBody>
      </p:sp>
      <p:sp>
        <p:nvSpPr>
          <p:cNvPr id="50" name="TextBox 49"/>
          <p:cNvSpPr txBox="1"/>
          <p:nvPr/>
        </p:nvSpPr>
        <p:spPr>
          <a:xfrm>
            <a:off x="7634884" y="3220220"/>
            <a:ext cx="687111"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rPr>
              <a:t>SOLO</a:t>
            </a:r>
            <a:endPar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51" name="TextBox 50"/>
          <p:cNvSpPr txBox="1"/>
          <p:nvPr/>
        </p:nvSpPr>
        <p:spPr>
          <a:xfrm>
            <a:off x="9653558" y="3824372"/>
            <a:ext cx="545022"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MID</a:t>
            </a:r>
            <a:endPar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60" name="TextBox 59"/>
          <p:cNvSpPr txBox="1"/>
          <p:nvPr/>
        </p:nvSpPr>
        <p:spPr>
          <a:xfrm>
            <a:off x="1119612"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FARM. KITE. CARRY</a:t>
            </a:r>
          </a:p>
        </p:txBody>
      </p:sp>
      <p:sp>
        <p:nvSpPr>
          <p:cNvPr id="61" name="TextBox 60"/>
          <p:cNvSpPr txBox="1"/>
          <p:nvPr/>
        </p:nvSpPr>
        <p:spPr>
          <a:xfrm>
            <a:off x="4983969"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a:t>
            </a:r>
            <a:r>
              <a:rPr lang="en-US" sz="1600" b="1" dirty="0">
                <a:solidFill>
                  <a:prstClr val="white"/>
                </a:solidFill>
                <a:latin typeface="Candara" panose="020E0502030303020204" pitchFamily="34" charset="0"/>
              </a:rPr>
              <a:t>MITE. GANK. TAX</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2" name="TextBox 61"/>
          <p:cNvSpPr txBox="1"/>
          <p:nvPr/>
        </p:nvSpPr>
        <p:spPr>
          <a:xfrm>
            <a:off x="8848326" y="1232039"/>
            <a:ext cx="2224061"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THE WORLD</a:t>
            </a:r>
            <a:r>
              <a:rPr kumimoji="0" lang="en-US" sz="1600" b="1" i="0" u="none" strike="noStrike" kern="1200" cap="none" spc="0" normalizeH="0" noProof="0" dirty="0">
                <a:ln>
                  <a:noFill/>
                </a:ln>
                <a:solidFill>
                  <a:prstClr val="white"/>
                </a:solidFill>
                <a:effectLst/>
                <a:uLnTx/>
                <a:uFillTx/>
                <a:latin typeface="Candara" panose="020E0502030303020204" pitchFamily="34" charset="0"/>
                <a:ea typeface="+mn-ea"/>
                <a:cs typeface="+mn-cs"/>
              </a:rPr>
              <a:t> IS A DESERT. I AM THE OASIS</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8" name="TextBox 67"/>
          <p:cNvSpPr txBox="1"/>
          <p:nvPr/>
        </p:nvSpPr>
        <p:spPr>
          <a:xfrm>
            <a:off x="3039607" y="6221647"/>
            <a:ext cx="2201704"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Candara" panose="020E0502030303020204" pitchFamily="34" charset="0"/>
              </a:rPr>
              <a:t>PROTECT. HARASS. DOMINATE</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9" name="TextBox 68"/>
          <p:cNvSpPr txBox="1"/>
          <p:nvPr/>
        </p:nvSpPr>
        <p:spPr>
          <a:xfrm>
            <a:off x="6922777" y="6217758"/>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a:solidFill>
                  <a:prstClr val="white"/>
                </a:solidFill>
                <a:latin typeface="Candara" panose="020E0502030303020204" pitchFamily="34" charset="0"/>
              </a:rPr>
              <a:t>PUSH. CARRY. </a:t>
            </a:r>
            <a:r>
              <a:rPr lang="en-US" sz="1600" b="1" dirty="0">
                <a:solidFill>
                  <a:prstClr val="white"/>
                </a:solidFill>
                <a:latin typeface="Candara" panose="020E0502030303020204" pitchFamily="34" charset="0"/>
              </a:rPr>
              <a:t>ROAM</a:t>
            </a:r>
            <a:r>
              <a:rPr lang="en-US" sz="1600" b="1" noProof="0" dirty="0">
                <a:solidFill>
                  <a:prstClr val="white"/>
                </a:solidFill>
                <a:latin typeface="Candara" panose="020E0502030303020204" pitchFamily="34" charset="0"/>
              </a:rPr>
              <a:t> </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27" name="TextBox 26"/>
          <p:cNvSpPr txBox="1"/>
          <p:nvPr/>
        </p:nvSpPr>
        <p:spPr>
          <a:xfrm>
            <a:off x="3361705" y="160381"/>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Champion Roles</a:t>
            </a:r>
          </a:p>
        </p:txBody>
      </p:sp>
      <p:pic>
        <p:nvPicPr>
          <p:cNvPr id="4100" name="Picture 4">
            <a:extLst>
              <a:ext uri="{FF2B5EF4-FFF2-40B4-BE49-F238E27FC236}">
                <a16:creationId xmlns:a16="http://schemas.microsoft.com/office/drawing/2014/main" id="{04A35366-A394-204D-9154-1E4259B200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496" t="12850" r="2201"/>
          <a:stretch/>
        </p:blipFill>
        <p:spPr bwMode="auto">
          <a:xfrm>
            <a:off x="1460279" y="2315959"/>
            <a:ext cx="1299138" cy="126049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580E896-26BA-E24C-A132-F263894817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65" r="12783"/>
          <a:stretch/>
        </p:blipFill>
        <p:spPr bwMode="auto">
          <a:xfrm>
            <a:off x="3428661" y="4322924"/>
            <a:ext cx="1230115" cy="120726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BD83E20-38BC-354A-94DE-E9386B42B1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311" t="6123" r="-304" b="16224"/>
          <a:stretch/>
        </p:blipFill>
        <p:spPr bwMode="auto">
          <a:xfrm>
            <a:off x="5332088" y="2304882"/>
            <a:ext cx="1288704" cy="1278347"/>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7C2B3622-BB44-954E-A3A9-2F4AA998D9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527" t="3052" r="2266" b="31114"/>
          <a:stretch/>
        </p:blipFill>
        <p:spPr bwMode="auto">
          <a:xfrm>
            <a:off x="7301193" y="4312709"/>
            <a:ext cx="1204027" cy="1165883"/>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1707CC21-71FD-F043-8B1A-F3B059ABD2E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3996"/>
          <a:stretch/>
        </p:blipFill>
        <p:spPr bwMode="auto">
          <a:xfrm>
            <a:off x="9224364" y="2315959"/>
            <a:ext cx="1241364" cy="118944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64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4"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wipe(down)">
                                      <p:cBhvr>
                                        <p:cTn id="16" dur="500"/>
                                        <p:tgtEl>
                                          <p:spTgt spid="410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par>
                                <p:cTn id="30" presetID="22" presetClass="entr" presetSubtype="4" fill="hold" nodeType="withEffect">
                                  <p:stCondLst>
                                    <p:cond delay="0"/>
                                  </p:stCondLst>
                                  <p:childTnLst>
                                    <p:set>
                                      <p:cBhvr>
                                        <p:cTn id="31" dur="1" fill="hold">
                                          <p:stCondLst>
                                            <p:cond delay="0"/>
                                          </p:stCondLst>
                                        </p:cTn>
                                        <p:tgtEl>
                                          <p:spTgt spid="4102"/>
                                        </p:tgtEl>
                                        <p:attrNameLst>
                                          <p:attrName>style.visibility</p:attrName>
                                        </p:attrNameLst>
                                      </p:cBhvr>
                                      <p:to>
                                        <p:strVal val="visible"/>
                                      </p:to>
                                    </p:set>
                                    <p:animEffect transition="in" filter="wipe(down)">
                                      <p:cBhvr>
                                        <p:cTn id="32" dur="500"/>
                                        <p:tgtEl>
                                          <p:spTgt spid="410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left)">
                                      <p:cBhvr>
                                        <p:cTn id="35" dur="500"/>
                                        <p:tgtEl>
                                          <p:spTgt spid="68"/>
                                        </p:tgtEl>
                                      </p:cBhvr>
                                    </p:animEffect>
                                  </p:childTnLst>
                                </p:cTn>
                              </p:par>
                            </p:childTnLst>
                          </p:cTn>
                        </p:par>
                        <p:par>
                          <p:cTn id="36" fill="hold">
                            <p:stCondLst>
                              <p:cond delay="3000"/>
                            </p:stCondLst>
                            <p:childTnLst>
                              <p:par>
                                <p:cTn id="37" presetID="47"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1000" fill="hold"/>
                                        <p:tgtEl>
                                          <p:spTgt spid="38"/>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left)">
                                      <p:cBhvr>
                                        <p:cTn id="45" dur="500"/>
                                        <p:tgtEl>
                                          <p:spTgt spid="49"/>
                                        </p:tgtEl>
                                      </p:cBhvr>
                                    </p:animEffect>
                                  </p:childTnLst>
                                </p:cTn>
                              </p:par>
                              <p:par>
                                <p:cTn id="46" presetID="22" presetClass="entr" presetSubtype="4" fill="hold" nodeType="with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wipe(down)">
                                      <p:cBhvr>
                                        <p:cTn id="48" dur="500"/>
                                        <p:tgtEl>
                                          <p:spTgt spid="410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left)">
                                      <p:cBhvr>
                                        <p:cTn id="64" dur="500"/>
                                        <p:tgtEl>
                                          <p:spTgt spid="69"/>
                                        </p:tgtEl>
                                      </p:cBhvr>
                                    </p:animEffect>
                                  </p:childTnLst>
                                </p:cTn>
                              </p:par>
                              <p:par>
                                <p:cTn id="65" presetID="22" presetClass="entr" presetSubtype="4" fill="hold" nodeType="withEffect">
                                  <p:stCondLst>
                                    <p:cond delay="0"/>
                                  </p:stCondLst>
                                  <p:childTnLst>
                                    <p:set>
                                      <p:cBhvr>
                                        <p:cTn id="66" dur="1" fill="hold">
                                          <p:stCondLst>
                                            <p:cond delay="0"/>
                                          </p:stCondLst>
                                        </p:cTn>
                                        <p:tgtEl>
                                          <p:spTgt spid="4106"/>
                                        </p:tgtEl>
                                        <p:attrNameLst>
                                          <p:attrName>style.visibility</p:attrName>
                                        </p:attrNameLst>
                                      </p:cBhvr>
                                      <p:to>
                                        <p:strVal val="visible"/>
                                      </p:to>
                                    </p:set>
                                    <p:animEffect transition="in" filter="wipe(down)">
                                      <p:cBhvr>
                                        <p:cTn id="67" dur="500"/>
                                        <p:tgtEl>
                                          <p:spTgt spid="4106"/>
                                        </p:tgtEl>
                                      </p:cBhvr>
                                    </p:animEffect>
                                  </p:childTnLst>
                                </p:cTn>
                              </p:par>
                            </p:childTnLst>
                          </p:cTn>
                        </p:par>
                        <p:par>
                          <p:cTn id="68" fill="hold">
                            <p:stCondLst>
                              <p:cond delay="6000"/>
                            </p:stCondLst>
                            <p:childTnLst>
                              <p:par>
                                <p:cTn id="69" presetID="47"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1000"/>
                                        <p:tgtEl>
                                          <p:spTgt spid="40"/>
                                        </p:tgtEl>
                                      </p:cBhvr>
                                    </p:animEffect>
                                    <p:anim calcmode="lin" valueType="num">
                                      <p:cBhvr>
                                        <p:cTn id="72" dur="1000" fill="hold"/>
                                        <p:tgtEl>
                                          <p:spTgt spid="40"/>
                                        </p:tgtEl>
                                        <p:attrNameLst>
                                          <p:attrName>ppt_x</p:attrName>
                                        </p:attrNameLst>
                                      </p:cBhvr>
                                      <p:tavLst>
                                        <p:tav tm="0">
                                          <p:val>
                                            <p:strVal val="#ppt_x"/>
                                          </p:val>
                                        </p:tav>
                                        <p:tav tm="100000">
                                          <p:val>
                                            <p:strVal val="#ppt_x"/>
                                          </p:val>
                                        </p:tav>
                                      </p:tavLst>
                                    </p:anim>
                                    <p:anim calcmode="lin" valueType="num">
                                      <p:cBhvr>
                                        <p:cTn id="73" dur="1000" fill="hold"/>
                                        <p:tgtEl>
                                          <p:spTgt spid="40"/>
                                        </p:tgtEl>
                                        <p:attrNameLst>
                                          <p:attrName>ppt_y</p:attrName>
                                        </p:attrNameLst>
                                      </p:cBhvr>
                                      <p:tavLst>
                                        <p:tav tm="0">
                                          <p:val>
                                            <p:strVal val="#ppt_y-.1"/>
                                          </p:val>
                                        </p:tav>
                                        <p:tav tm="100000">
                                          <p:val>
                                            <p:strVal val="#ppt_y"/>
                                          </p:val>
                                        </p:tav>
                                      </p:tavLst>
                                    </p:anim>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wipe(left)">
                                      <p:cBhvr>
                                        <p:cTn id="80" dur="500"/>
                                        <p:tgtEl>
                                          <p:spTgt spid="62"/>
                                        </p:tgtEl>
                                      </p:cBhvr>
                                    </p:animEffect>
                                  </p:childTnLst>
                                </p:cTn>
                              </p:par>
                              <p:par>
                                <p:cTn id="81" presetID="22" presetClass="entr" presetSubtype="4" fill="hold" nodeType="withEffect">
                                  <p:stCondLst>
                                    <p:cond delay="0"/>
                                  </p:stCondLst>
                                  <p:childTnLst>
                                    <p:set>
                                      <p:cBhvr>
                                        <p:cTn id="82" dur="1" fill="hold">
                                          <p:stCondLst>
                                            <p:cond delay="0"/>
                                          </p:stCondLst>
                                        </p:cTn>
                                        <p:tgtEl>
                                          <p:spTgt spid="4108"/>
                                        </p:tgtEl>
                                        <p:attrNameLst>
                                          <p:attrName>style.visibility</p:attrName>
                                        </p:attrNameLst>
                                      </p:cBhvr>
                                      <p:to>
                                        <p:strVal val="visible"/>
                                      </p:to>
                                    </p:set>
                                    <p:animEffect transition="in" filter="wipe(down)">
                                      <p:cBhvr>
                                        <p:cTn id="83"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47" grpId="0"/>
      <p:bldP spid="48" grpId="0"/>
      <p:bldP spid="49" grpId="0"/>
      <p:bldP spid="50" grpId="0"/>
      <p:bldP spid="51" grpId="0"/>
      <p:bldP spid="60" grpId="0"/>
      <p:bldP spid="61" grpId="0"/>
      <p:bldP spid="62" grpId="0"/>
      <p:bldP spid="68" grpId="0"/>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126" name="Picture 6" descr="3840 x 1080] League of Legends, Red and Blue buff : multiwall">
            <a:extLst>
              <a:ext uri="{FF2B5EF4-FFF2-40B4-BE49-F238E27FC236}">
                <a16:creationId xmlns:a16="http://schemas.microsoft.com/office/drawing/2014/main" id="{A856E609-5857-E145-B58D-BCC7671EF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78346"/>
            <a:ext cx="1219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45"/>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p:cNvGrpSpPr/>
          <p:nvPr/>
        </p:nvGrpSpPr>
        <p:grpSpPr>
          <a:xfrm>
            <a:off x="2364479" y="100852"/>
            <a:ext cx="7463041" cy="1446550"/>
            <a:chOff x="3341511" y="258228"/>
            <a:chExt cx="5508978" cy="1446550"/>
          </a:xfrm>
        </p:grpSpPr>
        <p:sp>
          <p:nvSpPr>
            <p:cNvPr id="7" name="TextBox 6"/>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CREATE A SUPER SQUAD</a:t>
              </a:r>
            </a:p>
          </p:txBody>
        </p:sp>
        <p:sp>
          <p:nvSpPr>
            <p:cNvPr id="8" name="TextBox 7"/>
            <p:cNvSpPr txBox="1"/>
            <p:nvPr/>
          </p:nvSpPr>
          <p:spPr>
            <a:xfrm>
              <a:off x="4030132" y="843004"/>
              <a:ext cx="41430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grpSp>
      <p:sp>
        <p:nvSpPr>
          <p:cNvPr id="33" name="TextBox 32"/>
          <p:cNvSpPr txBox="1"/>
          <p:nvPr/>
        </p:nvSpPr>
        <p:spPr>
          <a:xfrm>
            <a:off x="861061" y="5311072"/>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F3425"/>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EF3425"/>
                </a:solidFill>
                <a:effectLst/>
                <a:uLnTx/>
                <a:uFillTx/>
                <a:latin typeface="Candara" panose="020E0502030303020204" pitchFamily="34" charset="0"/>
                <a:ea typeface="+mn-ea"/>
                <a:cs typeface="+mn-cs"/>
              </a:rPr>
              <a:t> 1</a:t>
            </a:r>
            <a:endParaRPr kumimoji="0" lang="en-US" sz="1800" b="0" i="0" u="none" strike="noStrike" kern="1200" cap="none" spc="0" normalizeH="0" baseline="0" noProof="0" dirty="0">
              <a:ln>
                <a:noFill/>
              </a:ln>
              <a:solidFill>
                <a:srgbClr val="EF3425"/>
              </a:solidFill>
              <a:effectLst/>
              <a:uLnTx/>
              <a:uFillTx/>
              <a:latin typeface="Candara" panose="020E0502030303020204" pitchFamily="34" charset="0"/>
              <a:ea typeface="+mn-ea"/>
              <a:cs typeface="+mn-cs"/>
            </a:endParaRPr>
          </a:p>
        </p:txBody>
      </p:sp>
      <p:sp>
        <p:nvSpPr>
          <p:cNvPr id="34" name="TextBox 33"/>
          <p:cNvSpPr txBox="1"/>
          <p:nvPr/>
        </p:nvSpPr>
        <p:spPr>
          <a:xfrm>
            <a:off x="3056035" y="5311072"/>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397B1"/>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8397B1"/>
                </a:solidFill>
                <a:effectLst/>
                <a:uLnTx/>
                <a:uFillTx/>
                <a:latin typeface="Candara" panose="020E0502030303020204" pitchFamily="34" charset="0"/>
                <a:ea typeface="+mn-ea"/>
                <a:cs typeface="+mn-cs"/>
              </a:rPr>
              <a:t> 2</a:t>
            </a:r>
            <a:endParaRPr kumimoji="0" lang="en-US" sz="1800" b="0" i="0" u="none" strike="noStrike" kern="1200" cap="none" spc="0" normalizeH="0" baseline="0" noProof="0" dirty="0">
              <a:ln>
                <a:noFill/>
              </a:ln>
              <a:solidFill>
                <a:srgbClr val="8397B1"/>
              </a:solidFill>
              <a:effectLst/>
              <a:uLnTx/>
              <a:uFillTx/>
              <a:latin typeface="Candara" panose="020E0502030303020204" pitchFamily="34" charset="0"/>
              <a:ea typeface="+mn-ea"/>
              <a:cs typeface="+mn-cs"/>
            </a:endParaRPr>
          </a:p>
        </p:txBody>
      </p:sp>
      <p:sp>
        <p:nvSpPr>
          <p:cNvPr id="35" name="TextBox 34"/>
          <p:cNvSpPr txBox="1"/>
          <p:nvPr/>
        </p:nvSpPr>
        <p:spPr>
          <a:xfrm>
            <a:off x="5181600" y="5311072"/>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B"/>
                </a:solidFill>
                <a:effectLst/>
                <a:uLnTx/>
                <a:uFillTx/>
                <a:latin typeface="Candara" panose="020E0502030303020204" pitchFamily="34" charset="0"/>
                <a:ea typeface="+mn-ea"/>
                <a:cs typeface="+mn-cs"/>
              </a:rPr>
              <a:t>STEP 3</a:t>
            </a:r>
          </a:p>
        </p:txBody>
      </p:sp>
      <p:sp>
        <p:nvSpPr>
          <p:cNvPr id="36" name="TextBox 35"/>
          <p:cNvSpPr txBox="1"/>
          <p:nvPr/>
        </p:nvSpPr>
        <p:spPr>
          <a:xfrm>
            <a:off x="7351608" y="5305347"/>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2768F"/>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62768F"/>
                </a:solidFill>
                <a:effectLst/>
                <a:uLnTx/>
                <a:uFillTx/>
                <a:latin typeface="Candara" panose="020E0502030303020204" pitchFamily="34" charset="0"/>
                <a:ea typeface="+mn-ea"/>
                <a:cs typeface="+mn-cs"/>
              </a:rPr>
              <a:t> 4</a:t>
            </a:r>
            <a:endParaRPr kumimoji="0" lang="en-US" sz="1800" b="0" i="0" u="none" strike="noStrike" kern="1200" cap="none" spc="0" normalizeH="0" baseline="0" noProof="0" dirty="0">
              <a:ln>
                <a:noFill/>
              </a:ln>
              <a:solidFill>
                <a:srgbClr val="62768F"/>
              </a:solidFill>
              <a:effectLst/>
              <a:uLnTx/>
              <a:uFillTx/>
              <a:latin typeface="Candara" panose="020E0502030303020204" pitchFamily="34" charset="0"/>
              <a:ea typeface="+mn-ea"/>
              <a:cs typeface="+mn-cs"/>
            </a:endParaRPr>
          </a:p>
        </p:txBody>
      </p:sp>
      <p:sp>
        <p:nvSpPr>
          <p:cNvPr id="37" name="TextBox 36"/>
          <p:cNvSpPr txBox="1"/>
          <p:nvPr/>
        </p:nvSpPr>
        <p:spPr>
          <a:xfrm>
            <a:off x="9619404" y="5316836"/>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5B5B5"/>
                </a:solidFill>
                <a:effectLst/>
                <a:uLnTx/>
                <a:uFillTx/>
                <a:latin typeface="Candara" panose="020E0502030303020204" pitchFamily="34" charset="0"/>
                <a:ea typeface="+mn-ea"/>
                <a:cs typeface="+mn-cs"/>
              </a:rPr>
              <a:t>STEP</a:t>
            </a:r>
            <a:r>
              <a:rPr kumimoji="0" lang="en-US" sz="1800" b="0" i="0" u="none" strike="noStrike" kern="1200" cap="none" spc="0" normalizeH="0" noProof="0" dirty="0">
                <a:ln>
                  <a:noFill/>
                </a:ln>
                <a:solidFill>
                  <a:srgbClr val="B5B5B5"/>
                </a:solidFill>
                <a:effectLst/>
                <a:uLnTx/>
                <a:uFillTx/>
                <a:latin typeface="Candara" panose="020E0502030303020204" pitchFamily="34" charset="0"/>
                <a:ea typeface="+mn-ea"/>
                <a:cs typeface="+mn-cs"/>
              </a:rPr>
              <a:t> 5</a:t>
            </a:r>
            <a:endParaRPr kumimoji="0" lang="en-US" sz="1800" b="0" i="0" u="none" strike="noStrike" kern="1200" cap="none" spc="0" normalizeH="0" baseline="0" noProof="0" dirty="0">
              <a:ln>
                <a:noFill/>
              </a:ln>
              <a:solidFill>
                <a:srgbClr val="B5B5B5"/>
              </a:solidFill>
              <a:effectLst/>
              <a:uLnTx/>
              <a:uFillTx/>
              <a:latin typeface="Candara" panose="020E0502030303020204" pitchFamily="34" charset="0"/>
              <a:ea typeface="+mn-ea"/>
              <a:cs typeface="+mn-cs"/>
            </a:endParaRPr>
          </a:p>
        </p:txBody>
      </p:sp>
      <p:sp>
        <p:nvSpPr>
          <p:cNvPr id="38" name="Text Box 10"/>
          <p:cNvSpPr txBox="1">
            <a:spLocks noChangeArrowheads="1"/>
          </p:cNvSpPr>
          <p:nvPr/>
        </p:nvSpPr>
        <p:spPr bwMode="auto">
          <a:xfrm>
            <a:off x="821672" y="5655474"/>
            <a:ext cx="1828800" cy="467820"/>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Source</a:t>
            </a:r>
          </a:p>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39" name="Text Box 10"/>
          <p:cNvSpPr txBox="1">
            <a:spLocks noChangeArrowheads="1"/>
          </p:cNvSpPr>
          <p:nvPr/>
        </p:nvSpPr>
        <p:spPr bwMode="auto">
          <a:xfrm>
            <a:off x="3056035" y="5700887"/>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Explore and clean the data</a:t>
            </a:r>
          </a:p>
        </p:txBody>
      </p:sp>
      <p:sp>
        <p:nvSpPr>
          <p:cNvPr id="40" name="Text Box 10"/>
          <p:cNvSpPr txBox="1">
            <a:spLocks noChangeArrowheads="1"/>
          </p:cNvSpPr>
          <p:nvPr/>
        </p:nvSpPr>
        <p:spPr bwMode="auto">
          <a:xfrm>
            <a:off x="5200843" y="5736539"/>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Descriptive Data Analysis </a:t>
            </a:r>
          </a:p>
        </p:txBody>
      </p:sp>
      <p:sp>
        <p:nvSpPr>
          <p:cNvPr id="41" name="Text Box 10"/>
          <p:cNvSpPr txBox="1">
            <a:spLocks noChangeArrowheads="1"/>
          </p:cNvSpPr>
          <p:nvPr/>
        </p:nvSpPr>
        <p:spPr bwMode="auto">
          <a:xfrm>
            <a:off x="7397512" y="5736538"/>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Correlation Analysis</a:t>
            </a:r>
          </a:p>
        </p:txBody>
      </p:sp>
      <p:sp>
        <p:nvSpPr>
          <p:cNvPr id="42" name="Text Box 10"/>
          <p:cNvSpPr txBox="1">
            <a:spLocks noChangeArrowheads="1"/>
          </p:cNvSpPr>
          <p:nvPr/>
        </p:nvSpPr>
        <p:spPr bwMode="auto">
          <a:xfrm>
            <a:off x="9665754" y="5700887"/>
            <a:ext cx="1828800" cy="246221"/>
          </a:xfrm>
          <a:prstGeom prst="rect">
            <a:avLst/>
          </a:prstGeom>
          <a:noFill/>
          <a:ln w="9525">
            <a:noFill/>
            <a:miter lim="800000"/>
            <a:headEnd/>
            <a:tailEnd/>
          </a:ln>
        </p:spPr>
        <p:txBody>
          <a:bodyPr wrap="square" lIns="60960" tIns="30480" rIns="60960" bIns="3048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Viability Score</a:t>
            </a:r>
          </a:p>
        </p:txBody>
      </p:sp>
      <p:pic>
        <p:nvPicPr>
          <p:cNvPr id="43" name="Picture 42">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
        <p:nvSpPr>
          <p:cNvPr id="25" name="Freeform 24">
            <a:extLst>
              <a:ext uri="{FF2B5EF4-FFF2-40B4-BE49-F238E27FC236}">
                <a16:creationId xmlns:a16="http://schemas.microsoft.com/office/drawing/2014/main" id="{48D88316-E466-D245-8031-F934A2843DF6}"/>
              </a:ext>
            </a:extLst>
          </p:cNvPr>
          <p:cNvSpPr/>
          <p:nvPr/>
        </p:nvSpPr>
        <p:spPr>
          <a:xfrm flipV="1">
            <a:off x="58632" y="3139788"/>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áfico 27" descr="Bar chart">
            <a:extLst>
              <a:ext uri="{FF2B5EF4-FFF2-40B4-BE49-F238E27FC236}">
                <a16:creationId xmlns:a16="http://schemas.microsoft.com/office/drawing/2014/main" id="{AE4BB84C-7547-A343-A6A3-24A80F211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7432" y="4410600"/>
            <a:ext cx="914400" cy="914400"/>
          </a:xfrm>
          <a:prstGeom prst="rect">
            <a:avLst/>
          </a:prstGeom>
        </p:spPr>
      </p:pic>
      <p:pic>
        <p:nvPicPr>
          <p:cNvPr id="6" name="Graphic 5" descr="Game controller">
            <a:extLst>
              <a:ext uri="{FF2B5EF4-FFF2-40B4-BE49-F238E27FC236}">
                <a16:creationId xmlns:a16="http://schemas.microsoft.com/office/drawing/2014/main" id="{26597D0D-AE37-B147-A279-7AFAABD010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8261" y="4410600"/>
            <a:ext cx="914400" cy="914400"/>
          </a:xfrm>
          <a:prstGeom prst="rect">
            <a:avLst/>
          </a:prstGeom>
        </p:spPr>
      </p:pic>
      <p:pic>
        <p:nvPicPr>
          <p:cNvPr id="10" name="Graphic 9">
            <a:extLst>
              <a:ext uri="{FF2B5EF4-FFF2-40B4-BE49-F238E27FC236}">
                <a16:creationId xmlns:a16="http://schemas.microsoft.com/office/drawing/2014/main" id="{BB08D1EB-CCD5-6445-9F6F-E7B9CB9ED86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076604" y="4410600"/>
            <a:ext cx="914400" cy="914400"/>
          </a:xfrm>
          <a:prstGeom prst="rect">
            <a:avLst/>
          </a:prstGeom>
        </p:spPr>
      </p:pic>
      <p:pic>
        <p:nvPicPr>
          <p:cNvPr id="13" name="Graphic 12" descr="Magnifying glass">
            <a:extLst>
              <a:ext uri="{FF2B5EF4-FFF2-40B4-BE49-F238E27FC236}">
                <a16:creationId xmlns:a16="http://schemas.microsoft.com/office/drawing/2014/main" id="{7D31E85D-CE65-6B45-B32F-5833E5CA17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07846" y="4410600"/>
            <a:ext cx="914400" cy="914400"/>
          </a:xfrm>
          <a:prstGeom prst="rect">
            <a:avLst/>
          </a:prstGeom>
        </p:spPr>
      </p:pic>
      <p:pic>
        <p:nvPicPr>
          <p:cNvPr id="48" name="Graphic 47">
            <a:extLst>
              <a:ext uri="{FF2B5EF4-FFF2-40B4-BE49-F238E27FC236}">
                <a16:creationId xmlns:a16="http://schemas.microsoft.com/office/drawing/2014/main" id="{592C4EE4-FA73-7242-930A-B547DBDFCC6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808808" y="4410600"/>
            <a:ext cx="914400" cy="914400"/>
          </a:xfrm>
          <a:prstGeom prst="rect">
            <a:avLst/>
          </a:prstGeom>
        </p:spPr>
      </p:pic>
    </p:spTree>
    <p:extLst>
      <p:ext uri="{BB962C8B-B14F-4D97-AF65-F5344CB8AC3E}">
        <p14:creationId xmlns:p14="http://schemas.microsoft.com/office/powerpoint/2010/main" val="221761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ED0B41-807D-FD40-A2D4-E5F49BE0CDAE}"/>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sp>
        <p:nvSpPr>
          <p:cNvPr id="7" name="Freeform 6">
            <a:extLst>
              <a:ext uri="{FF2B5EF4-FFF2-40B4-BE49-F238E27FC236}">
                <a16:creationId xmlns:a16="http://schemas.microsoft.com/office/drawing/2014/main" id="{65B42E48-65F4-994E-BDE4-199D779F220B}"/>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549A5D8-FA6B-744B-97EA-7F12FD79A7C4}"/>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Source</a:t>
            </a:r>
          </a:p>
        </p:txBody>
      </p:sp>
      <p:pic>
        <p:nvPicPr>
          <p:cNvPr id="5" name="Picture 4">
            <a:extLst>
              <a:ext uri="{FF2B5EF4-FFF2-40B4-BE49-F238E27FC236}">
                <a16:creationId xmlns:a16="http://schemas.microsoft.com/office/drawing/2014/main" id="{729767D9-91D3-C544-BE80-69A12825294B}"/>
              </a:ext>
            </a:extLst>
          </p:cNvPr>
          <p:cNvPicPr>
            <a:picLocks noChangeAspect="1"/>
          </p:cNvPicPr>
          <p:nvPr/>
        </p:nvPicPr>
        <p:blipFill>
          <a:blip r:embed="rId4">
            <a:alphaModFix amt="85000"/>
          </a:blip>
          <a:stretch>
            <a:fillRect/>
          </a:stretch>
        </p:blipFill>
        <p:spPr>
          <a:xfrm>
            <a:off x="205738" y="4275799"/>
            <a:ext cx="2764682" cy="2390274"/>
          </a:xfrm>
          <a:prstGeom prst="hexagon">
            <a:avLst/>
          </a:prstGeom>
          <a:ln w="38100">
            <a:solidFill>
              <a:schemeClr val="bg1"/>
            </a:solidFill>
          </a:ln>
          <a:scene3d>
            <a:camera prst="orthographicFront"/>
            <a:lightRig rig="threePt" dir="t"/>
          </a:scene3d>
          <a:sp3d>
            <a:bevelT/>
          </a:sp3d>
        </p:spPr>
      </p:pic>
      <p:pic>
        <p:nvPicPr>
          <p:cNvPr id="6" name="Picture 5">
            <a:extLst>
              <a:ext uri="{FF2B5EF4-FFF2-40B4-BE49-F238E27FC236}">
                <a16:creationId xmlns:a16="http://schemas.microsoft.com/office/drawing/2014/main" id="{F3F29CF6-1697-2D4A-AA5B-87E5735FAA51}"/>
              </a:ext>
            </a:extLst>
          </p:cNvPr>
          <p:cNvPicPr>
            <a:picLocks noChangeAspect="1"/>
          </p:cNvPicPr>
          <p:nvPr/>
        </p:nvPicPr>
        <p:blipFill>
          <a:blip r:embed="rId5"/>
          <a:stretch>
            <a:fillRect/>
          </a:stretch>
        </p:blipFill>
        <p:spPr>
          <a:xfrm>
            <a:off x="3096126" y="1455069"/>
            <a:ext cx="8705651" cy="3799662"/>
          </a:xfrm>
          <a:prstGeom prst="rect">
            <a:avLst/>
          </a:prstGeom>
          <a:ln>
            <a:noFill/>
          </a:ln>
          <a:effectLst>
            <a:outerShdw blurRad="292100" dist="139700" dir="2700000" algn="tl" rotWithShape="0">
              <a:srgbClr val="333333">
                <a:alpha val="65000"/>
              </a:srgbClr>
            </a:outerShdw>
          </a:effectLst>
        </p:spPr>
      </p:pic>
      <p:pic>
        <p:nvPicPr>
          <p:cNvPr id="8" name="Graphic 7" descr="Game controller">
            <a:extLst>
              <a:ext uri="{FF2B5EF4-FFF2-40B4-BE49-F238E27FC236}">
                <a16:creationId xmlns:a16="http://schemas.microsoft.com/office/drawing/2014/main" id="{2D3A865F-58A7-FA49-9867-BCEEDC0D49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89" y="-3767"/>
            <a:ext cx="914400" cy="914400"/>
          </a:xfrm>
          <a:prstGeom prst="rect">
            <a:avLst/>
          </a:prstGeom>
        </p:spPr>
      </p:pic>
    </p:spTree>
    <p:extLst>
      <p:ext uri="{BB962C8B-B14F-4D97-AF65-F5344CB8AC3E}">
        <p14:creationId xmlns:p14="http://schemas.microsoft.com/office/powerpoint/2010/main" val="290189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ED0B41-807D-FD40-A2D4-E5F49BE0CDAE}"/>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9" name="Freeform 8">
            <a:extLst>
              <a:ext uri="{FF2B5EF4-FFF2-40B4-BE49-F238E27FC236}">
                <a16:creationId xmlns:a16="http://schemas.microsoft.com/office/drawing/2014/main" id="{E40CEC3C-4A0E-644C-88CE-97F9893DBC71}"/>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549A5D8-FA6B-744B-97EA-7F12FD79A7C4}"/>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ndara" panose="020E0502030303020204" pitchFamily="34" charset="0"/>
                <a:ea typeface="+mn-ea"/>
                <a:cs typeface="+mn-cs"/>
              </a:rPr>
              <a:t>Data Source</a:t>
            </a:r>
            <a:endPar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pic>
        <p:nvPicPr>
          <p:cNvPr id="7" name="Picture 6">
            <a:extLst>
              <a:ext uri="{FF2B5EF4-FFF2-40B4-BE49-F238E27FC236}">
                <a16:creationId xmlns:a16="http://schemas.microsoft.com/office/drawing/2014/main" id="{2984028B-F31C-9541-B215-960D07C09243}"/>
              </a:ext>
            </a:extLst>
          </p:cNvPr>
          <p:cNvPicPr>
            <a:picLocks noChangeAspect="1"/>
          </p:cNvPicPr>
          <p:nvPr/>
        </p:nvPicPr>
        <p:blipFill>
          <a:blip r:embed="rId4"/>
          <a:stretch>
            <a:fillRect/>
          </a:stretch>
        </p:blipFill>
        <p:spPr>
          <a:xfrm>
            <a:off x="5598025" y="5772185"/>
            <a:ext cx="4572669" cy="6286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3980680-5A24-9842-A4CB-DDA56A554093}"/>
              </a:ext>
            </a:extLst>
          </p:cNvPr>
          <p:cNvPicPr>
            <a:picLocks noChangeAspect="1"/>
          </p:cNvPicPr>
          <p:nvPr/>
        </p:nvPicPr>
        <p:blipFill>
          <a:blip r:embed="rId5"/>
          <a:stretch>
            <a:fillRect/>
          </a:stretch>
        </p:blipFill>
        <p:spPr>
          <a:xfrm>
            <a:off x="825851" y="1214636"/>
            <a:ext cx="6457264" cy="4213205"/>
          </a:xfrm>
          <a:prstGeom prst="rect">
            <a:avLst/>
          </a:prstGeom>
          <a:ln>
            <a:noFill/>
          </a:ln>
          <a:effectLst>
            <a:outerShdw blurRad="292100" dist="139700" dir="2700000" algn="tl" rotWithShape="0">
              <a:srgbClr val="333333">
                <a:alpha val="65000"/>
              </a:srgbClr>
            </a:outerShdw>
          </a:effectLst>
        </p:spPr>
      </p:pic>
      <p:pic>
        <p:nvPicPr>
          <p:cNvPr id="10" name="Graphic 9" descr="Game controller">
            <a:extLst>
              <a:ext uri="{FF2B5EF4-FFF2-40B4-BE49-F238E27FC236}">
                <a16:creationId xmlns:a16="http://schemas.microsoft.com/office/drawing/2014/main" id="{75655903-8ED4-0A4A-BCCD-EE6718065F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89" y="-3767"/>
            <a:ext cx="914400" cy="914400"/>
          </a:xfrm>
          <a:prstGeom prst="rect">
            <a:avLst/>
          </a:prstGeom>
        </p:spPr>
      </p:pic>
    </p:spTree>
    <p:extLst>
      <p:ext uri="{BB962C8B-B14F-4D97-AF65-F5344CB8AC3E}">
        <p14:creationId xmlns:p14="http://schemas.microsoft.com/office/powerpoint/2010/main" val="410663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9" name="Freeform 18">
            <a:extLst>
              <a:ext uri="{FF2B5EF4-FFF2-40B4-BE49-F238E27FC236}">
                <a16:creationId xmlns:a16="http://schemas.microsoft.com/office/drawing/2014/main" id="{8F25C7BC-8AE8-504D-9888-F0BBBAD5559A}"/>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a:extLst>
              <a:ext uri="{FF2B5EF4-FFF2-40B4-BE49-F238E27FC236}">
                <a16:creationId xmlns:a16="http://schemas.microsoft.com/office/drawing/2014/main" id="{78943694-F74B-2C43-9017-126C7E5A7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164" y="1143172"/>
            <a:ext cx="4940300" cy="5029200"/>
          </a:xfrm>
          <a:prstGeom prst="rect">
            <a:avLst/>
          </a:prstGeom>
          <a:solidFill>
            <a:srgbClr val="CAC8CA"/>
          </a:solidFill>
        </p:spPr>
      </p:pic>
      <p:pic>
        <p:nvPicPr>
          <p:cNvPr id="5" name="Picture 4">
            <a:extLst>
              <a:ext uri="{FF2B5EF4-FFF2-40B4-BE49-F238E27FC236}">
                <a16:creationId xmlns:a16="http://schemas.microsoft.com/office/drawing/2014/main" id="{0441512E-5696-EF44-9511-D73E4030EADC}"/>
              </a:ext>
            </a:extLst>
          </p:cNvPr>
          <p:cNvPicPr>
            <a:picLocks noChangeAspect="1"/>
          </p:cNvPicPr>
          <p:nvPr/>
        </p:nvPicPr>
        <p:blipFill>
          <a:blip r:embed="rId5"/>
          <a:stretch>
            <a:fillRect/>
          </a:stretch>
        </p:blipFill>
        <p:spPr>
          <a:xfrm>
            <a:off x="517873" y="5277853"/>
            <a:ext cx="5038158" cy="1192144"/>
          </a:xfrm>
          <a:prstGeom prst="rect">
            <a:avLst/>
          </a:prstGeom>
        </p:spPr>
      </p:pic>
      <p:pic>
        <p:nvPicPr>
          <p:cNvPr id="8" name="Picture 7">
            <a:extLst>
              <a:ext uri="{FF2B5EF4-FFF2-40B4-BE49-F238E27FC236}">
                <a16:creationId xmlns:a16="http://schemas.microsoft.com/office/drawing/2014/main" id="{EABE0E8D-A4CE-C941-BA3C-5859AA42EF66}"/>
              </a:ext>
            </a:extLst>
          </p:cNvPr>
          <p:cNvPicPr>
            <a:picLocks noChangeAspect="1"/>
          </p:cNvPicPr>
          <p:nvPr/>
        </p:nvPicPr>
        <p:blipFill>
          <a:blip r:embed="rId6"/>
          <a:stretch>
            <a:fillRect/>
          </a:stretch>
        </p:blipFill>
        <p:spPr>
          <a:xfrm>
            <a:off x="517873" y="1405026"/>
            <a:ext cx="2298039" cy="1675058"/>
          </a:xfrm>
          <a:prstGeom prst="rect">
            <a:avLst/>
          </a:prstGeom>
        </p:spPr>
      </p:pic>
      <p:pic>
        <p:nvPicPr>
          <p:cNvPr id="10" name="Picture 9">
            <a:extLst>
              <a:ext uri="{FF2B5EF4-FFF2-40B4-BE49-F238E27FC236}">
                <a16:creationId xmlns:a16="http://schemas.microsoft.com/office/drawing/2014/main" id="{7D89E033-58FA-C344-AB99-11BF683E2F66}"/>
              </a:ext>
            </a:extLst>
          </p:cNvPr>
          <p:cNvPicPr>
            <a:picLocks noChangeAspect="1"/>
          </p:cNvPicPr>
          <p:nvPr/>
        </p:nvPicPr>
        <p:blipFill>
          <a:blip r:embed="rId7"/>
          <a:stretch>
            <a:fillRect/>
          </a:stretch>
        </p:blipFill>
        <p:spPr>
          <a:xfrm>
            <a:off x="2132241" y="3614817"/>
            <a:ext cx="2330231" cy="1309466"/>
          </a:xfrm>
          <a:prstGeom prst="rect">
            <a:avLst/>
          </a:prstGeom>
        </p:spPr>
      </p:pic>
      <p:pic>
        <p:nvPicPr>
          <p:cNvPr id="17" name="Picture 16">
            <a:extLst>
              <a:ext uri="{FF2B5EF4-FFF2-40B4-BE49-F238E27FC236}">
                <a16:creationId xmlns:a16="http://schemas.microsoft.com/office/drawing/2014/main" id="{FBCFC3FE-3E52-464C-B5F9-4EC0347F173F}"/>
              </a:ext>
            </a:extLst>
          </p:cNvPr>
          <p:cNvPicPr>
            <a:picLocks noChangeAspect="1"/>
          </p:cNvPicPr>
          <p:nvPr/>
        </p:nvPicPr>
        <p:blipFill>
          <a:blip r:embed="rId8"/>
          <a:stretch>
            <a:fillRect/>
          </a:stretch>
        </p:blipFill>
        <p:spPr>
          <a:xfrm>
            <a:off x="99055" y="6557404"/>
            <a:ext cx="1661630" cy="22842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FD8D8BA-CC35-3B41-A5EC-3A8F449E5B45}"/>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20" name="Graphic 19" descr="Magnifying glass">
            <a:extLst>
              <a:ext uri="{FF2B5EF4-FFF2-40B4-BE49-F238E27FC236}">
                <a16:creationId xmlns:a16="http://schemas.microsoft.com/office/drawing/2014/main" id="{E894330E-7CC7-DB47-8260-6A9DEE7642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11159"/>
            <a:ext cx="914400" cy="914400"/>
          </a:xfrm>
          <a:prstGeom prst="rect">
            <a:avLst/>
          </a:prstGeom>
        </p:spPr>
      </p:pic>
      <p:sp>
        <p:nvSpPr>
          <p:cNvPr id="4" name="Hexagon 3">
            <a:extLst>
              <a:ext uri="{FF2B5EF4-FFF2-40B4-BE49-F238E27FC236}">
                <a16:creationId xmlns:a16="http://schemas.microsoft.com/office/drawing/2014/main" id="{16183F04-BDA0-814B-8A0D-351F56C47491}"/>
              </a:ext>
            </a:extLst>
          </p:cNvPr>
          <p:cNvSpPr/>
          <p:nvPr/>
        </p:nvSpPr>
        <p:spPr>
          <a:xfrm>
            <a:off x="2364479" y="986621"/>
            <a:ext cx="1170130" cy="936896"/>
          </a:xfrm>
          <a:prstGeom prst="hexagon">
            <a:avLst/>
          </a:prstGeom>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600" b="1" dirty="0">
                <a:ln w="12700" cmpd="sng">
                  <a:solidFill>
                    <a:schemeClr val="bg2"/>
                  </a:solidFill>
                  <a:prstDash val="solid"/>
                </a:ln>
                <a:solidFill>
                  <a:schemeClr val="bg1"/>
                </a:solidFill>
              </a:rPr>
              <a:t>ROLE: SUPPORT</a:t>
            </a:r>
          </a:p>
        </p:txBody>
      </p:sp>
      <p:sp>
        <p:nvSpPr>
          <p:cNvPr id="14" name="Hexagon 13">
            <a:extLst>
              <a:ext uri="{FF2B5EF4-FFF2-40B4-BE49-F238E27FC236}">
                <a16:creationId xmlns:a16="http://schemas.microsoft.com/office/drawing/2014/main" id="{ADD810CB-B970-7E46-9A4D-A90F93416460}"/>
              </a:ext>
            </a:extLst>
          </p:cNvPr>
          <p:cNvSpPr/>
          <p:nvPr/>
        </p:nvSpPr>
        <p:spPr>
          <a:xfrm>
            <a:off x="4019266" y="3080084"/>
            <a:ext cx="1170130" cy="936896"/>
          </a:xfrm>
          <a:prstGeom prst="hexagon">
            <a:avLst/>
          </a:prstGeom>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600" b="1" dirty="0">
                <a:ln w="12700" cmpd="sng">
                  <a:solidFill>
                    <a:schemeClr val="bg2"/>
                  </a:solidFill>
                  <a:prstDash val="solid"/>
                </a:ln>
                <a:solidFill>
                  <a:schemeClr val="bg1"/>
                </a:solidFill>
              </a:rPr>
              <a:t>ROLE: ADC OR TOP</a:t>
            </a:r>
          </a:p>
        </p:txBody>
      </p:sp>
    </p:spTree>
    <p:extLst>
      <p:ext uri="{BB962C8B-B14F-4D97-AF65-F5344CB8AC3E}">
        <p14:creationId xmlns:p14="http://schemas.microsoft.com/office/powerpoint/2010/main" val="380816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8" name="Freeform 7">
            <a:extLst>
              <a:ext uri="{FF2B5EF4-FFF2-40B4-BE49-F238E27FC236}">
                <a16:creationId xmlns:a16="http://schemas.microsoft.com/office/drawing/2014/main" id="{8A0E23DF-DE3C-C041-ACA5-78D8E48D0985}"/>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4"/>
          <a:stretch>
            <a:fillRect/>
          </a:stretch>
        </p:blipFill>
        <p:spPr>
          <a:xfrm>
            <a:off x="252501" y="2123239"/>
            <a:ext cx="6441223" cy="2611522"/>
          </a:xfrm>
          <a:prstGeom prst="rect">
            <a:avLst/>
          </a:prstGeom>
        </p:spPr>
      </p:pic>
      <p:pic>
        <p:nvPicPr>
          <p:cNvPr id="11" name="Picture 10">
            <a:extLst>
              <a:ext uri="{FF2B5EF4-FFF2-40B4-BE49-F238E27FC236}">
                <a16:creationId xmlns:a16="http://schemas.microsoft.com/office/drawing/2014/main" id="{1D3D5659-C563-FA4D-8A9A-A34614768012}"/>
              </a:ext>
            </a:extLst>
          </p:cNvPr>
          <p:cNvPicPr>
            <a:picLocks noChangeAspect="1"/>
          </p:cNvPicPr>
          <p:nvPr/>
        </p:nvPicPr>
        <p:blipFill>
          <a:blip r:embed="rId5"/>
          <a:stretch>
            <a:fillRect/>
          </a:stretch>
        </p:blipFill>
        <p:spPr>
          <a:xfrm>
            <a:off x="6956946" y="1405405"/>
            <a:ext cx="4740394" cy="4047190"/>
          </a:xfrm>
          <a:prstGeom prst="rect">
            <a:avLst/>
          </a:prstGeom>
        </p:spPr>
      </p:pic>
      <p:pic>
        <p:nvPicPr>
          <p:cNvPr id="15" name="Picture 14">
            <a:extLst>
              <a:ext uri="{FF2B5EF4-FFF2-40B4-BE49-F238E27FC236}">
                <a16:creationId xmlns:a16="http://schemas.microsoft.com/office/drawing/2014/main" id="{030F6D1C-CB56-D94D-9400-08B93844A1AA}"/>
              </a:ext>
            </a:extLst>
          </p:cNvPr>
          <p:cNvPicPr>
            <a:picLocks noChangeAspect="1"/>
          </p:cNvPicPr>
          <p:nvPr/>
        </p:nvPicPr>
        <p:blipFill>
          <a:blip r:embed="rId6">
            <a:alphaModFix amt="85000"/>
          </a:blip>
          <a:stretch>
            <a:fillRect/>
          </a:stretch>
        </p:blipFill>
        <p:spPr>
          <a:xfrm>
            <a:off x="34865" y="6223641"/>
            <a:ext cx="718170" cy="620912"/>
          </a:xfrm>
          <a:prstGeom prst="hexagon">
            <a:avLst/>
          </a:prstGeom>
          <a:ln w="38100">
            <a:solidFill>
              <a:schemeClr val="bg1"/>
            </a:solidFill>
          </a:ln>
          <a:scene3d>
            <a:camera prst="orthographicFront"/>
            <a:lightRig rig="threePt" dir="t"/>
          </a:scene3d>
          <a:sp3d>
            <a:bevelT/>
          </a:sp3d>
        </p:spPr>
      </p:pic>
      <p:sp>
        <p:nvSpPr>
          <p:cNvPr id="17" name="TextBox 16">
            <a:extLst>
              <a:ext uri="{FF2B5EF4-FFF2-40B4-BE49-F238E27FC236}">
                <a16:creationId xmlns:a16="http://schemas.microsoft.com/office/drawing/2014/main" id="{2D9AD6EA-34DC-AC4E-A911-A1C8189B1D89}"/>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9" name="Graphic 8" descr="Magnifying glass">
            <a:extLst>
              <a:ext uri="{FF2B5EF4-FFF2-40B4-BE49-F238E27FC236}">
                <a16:creationId xmlns:a16="http://schemas.microsoft.com/office/drawing/2014/main" id="{610E11EF-AEDF-7743-ADC2-057F5C5832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159"/>
            <a:ext cx="914400" cy="914400"/>
          </a:xfrm>
          <a:prstGeom prst="rect">
            <a:avLst/>
          </a:prstGeom>
        </p:spPr>
      </p:pic>
    </p:spTree>
    <p:extLst>
      <p:ext uri="{BB962C8B-B14F-4D97-AF65-F5344CB8AC3E}">
        <p14:creationId xmlns:p14="http://schemas.microsoft.com/office/powerpoint/2010/main" val="35445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1DC0328-B4A8-8746-8F7A-72D422287221}"/>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4"/>
          <a:stretch>
            <a:fillRect/>
          </a:stretch>
        </p:blipFill>
        <p:spPr>
          <a:xfrm>
            <a:off x="252501" y="2123239"/>
            <a:ext cx="6441223" cy="2611522"/>
          </a:xfrm>
          <a:prstGeom prst="rect">
            <a:avLst/>
          </a:prstGeom>
        </p:spPr>
      </p:pic>
      <p:pic>
        <p:nvPicPr>
          <p:cNvPr id="7" name="Picture 6">
            <a:extLst>
              <a:ext uri="{FF2B5EF4-FFF2-40B4-BE49-F238E27FC236}">
                <a16:creationId xmlns:a16="http://schemas.microsoft.com/office/drawing/2014/main" id="{E259A825-9D0E-044B-8E2D-1135FB496D8C}"/>
              </a:ext>
            </a:extLst>
          </p:cNvPr>
          <p:cNvPicPr>
            <a:picLocks noChangeAspect="1"/>
          </p:cNvPicPr>
          <p:nvPr/>
        </p:nvPicPr>
        <p:blipFill>
          <a:blip r:embed="rId5"/>
          <a:stretch>
            <a:fillRect/>
          </a:stretch>
        </p:blipFill>
        <p:spPr>
          <a:xfrm>
            <a:off x="6896578" y="1203048"/>
            <a:ext cx="4816804" cy="4756594"/>
          </a:xfrm>
          <a:prstGeom prst="rect">
            <a:avLst/>
          </a:prstGeom>
        </p:spPr>
      </p:pic>
      <p:sp>
        <p:nvSpPr>
          <p:cNvPr id="5" name="Frame 4">
            <a:extLst>
              <a:ext uri="{FF2B5EF4-FFF2-40B4-BE49-F238E27FC236}">
                <a16:creationId xmlns:a16="http://schemas.microsoft.com/office/drawing/2014/main" id="{CC894424-8F35-B543-9055-0E5AE034BB96}"/>
              </a:ext>
            </a:extLst>
          </p:cNvPr>
          <p:cNvSpPr/>
          <p:nvPr/>
        </p:nvSpPr>
        <p:spPr>
          <a:xfrm>
            <a:off x="6896578" y="2474259"/>
            <a:ext cx="4667893" cy="699247"/>
          </a:xfrm>
          <a:prstGeom prst="frame">
            <a:avLst/>
          </a:prstGeom>
          <a:solidFill>
            <a:srgbClr val="F03227"/>
          </a:solidFill>
          <a:ln>
            <a:solidFill>
              <a:srgbClr val="F032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2795AC6C-B2B8-424F-8FF4-4988C4FCBC58}"/>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11" name="Picture 10">
            <a:extLst>
              <a:ext uri="{FF2B5EF4-FFF2-40B4-BE49-F238E27FC236}">
                <a16:creationId xmlns:a16="http://schemas.microsoft.com/office/drawing/2014/main" id="{79623624-E680-754F-B386-A48E89C11EE4}"/>
              </a:ext>
            </a:extLst>
          </p:cNvPr>
          <p:cNvPicPr>
            <a:picLocks noChangeAspect="1"/>
          </p:cNvPicPr>
          <p:nvPr/>
        </p:nvPicPr>
        <p:blipFill>
          <a:blip r:embed="rId6">
            <a:alphaModFix amt="85000"/>
          </a:blip>
          <a:stretch>
            <a:fillRect/>
          </a:stretch>
        </p:blipFill>
        <p:spPr>
          <a:xfrm>
            <a:off x="34865" y="6223641"/>
            <a:ext cx="718170" cy="620912"/>
          </a:xfrm>
          <a:prstGeom prst="hexagon">
            <a:avLst/>
          </a:prstGeom>
          <a:ln w="38100">
            <a:solidFill>
              <a:schemeClr val="bg1"/>
            </a:solidFill>
          </a:ln>
          <a:scene3d>
            <a:camera prst="orthographicFront"/>
            <a:lightRig rig="threePt" dir="t"/>
          </a:scene3d>
          <a:sp3d>
            <a:bevelT/>
          </a:sp3d>
        </p:spPr>
      </p:pic>
      <p:pic>
        <p:nvPicPr>
          <p:cNvPr id="13" name="Graphic 12" descr="Magnifying glass">
            <a:extLst>
              <a:ext uri="{FF2B5EF4-FFF2-40B4-BE49-F238E27FC236}">
                <a16:creationId xmlns:a16="http://schemas.microsoft.com/office/drawing/2014/main" id="{25949C5F-2D58-A04B-AD86-52ADECB754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159"/>
            <a:ext cx="914400" cy="914400"/>
          </a:xfrm>
          <a:prstGeom prst="rect">
            <a:avLst/>
          </a:prstGeom>
        </p:spPr>
      </p:pic>
    </p:spTree>
    <p:extLst>
      <p:ext uri="{BB962C8B-B14F-4D97-AF65-F5344CB8AC3E}">
        <p14:creationId xmlns:p14="http://schemas.microsoft.com/office/powerpoint/2010/main" val="15539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rgbClr val="000000"/>
      </a:dk1>
      <a:lt1>
        <a:srgbClr val="FFFFFF"/>
      </a:lt1>
      <a:dk2>
        <a:srgbClr val="44546A"/>
      </a:dk2>
      <a:lt2>
        <a:srgbClr val="E7E6E6"/>
      </a:lt2>
      <a:accent1>
        <a:srgbClr val="EE3423"/>
      </a:accent1>
      <a:accent2>
        <a:srgbClr val="8297B0"/>
      </a:accent2>
      <a:accent3>
        <a:srgbClr val="425469"/>
      </a:accent3>
      <a:accent4>
        <a:srgbClr val="B3B5B4"/>
      </a:accent4>
      <a:accent5>
        <a:srgbClr val="62768F"/>
      </a:accent5>
      <a:accent6>
        <a:srgbClr val="2D36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TotalTime>
  <Words>580</Words>
  <Application>Microsoft Macintosh PowerPoint</Application>
  <PresentationFormat>Widescreen</PresentationFormat>
  <Paragraphs>178</Paragraphs>
  <Slides>18</Slides>
  <Notes>18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Arial</vt:lpstr>
      <vt:lpstr>Bangla MN</vt:lpstr>
      <vt:lpstr>Calibri</vt:lpstr>
      <vt:lpstr>Calibri Light</vt:lpstr>
      <vt:lpstr>Candara</vt:lpstr>
      <vt:lpstr>Open Sans Light</vt:lpstr>
      <vt:lpstr>Wingdings</vt:lpstr>
      <vt:lpstr>Office Theme</vt:lpstr>
      <vt:lpstr>1_Office Theme</vt:lpstr>
      <vt:lpstr>2_Office Theme</vt:lpstr>
      <vt:lpstr>Project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Stein, Lauren</dc:creator>
  <cp:lastModifiedBy>Stein, Lauren</cp:lastModifiedBy>
  <cp:revision>50</cp:revision>
  <dcterms:created xsi:type="dcterms:W3CDTF">2020-07-31T21:51:05Z</dcterms:created>
  <dcterms:modified xsi:type="dcterms:W3CDTF">2020-08-02T23:34:51Z</dcterms:modified>
</cp:coreProperties>
</file>